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5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13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Relationship Id="rId8" Type="http://schemas.openxmlformats.org/officeDocument/2006/relationships/image" Target="../media/image2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2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10.png"/><Relationship Id="rId5" Type="http://schemas.openxmlformats.org/officeDocument/2006/relationships/image" Target="../media/image25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 rot="21510000">
            <a:off x="2103120" y="1051560"/>
            <a:ext cx="7955279" cy="3566160"/>
          </a:xfrm>
          <a:prstGeom prst="rect">
            <a:avLst/>
          </a:prstGeom>
          <a:solidFill>
            <a:srgbClr val="FFF1A8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rtl="1" algn="ctr">
              <a:lnSpc>
                <a:spcPct val="105000"/>
              </a:lnSpc>
              <a:spcAft>
                <a:spcPts val="1000"/>
              </a:spcAft>
            </a:pPr>
            <a:r>
              <a:rPr sz="5000" b="1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ישיבה פדגוגית – י״ב 13</a:t>
            </a:r>
          </a:p>
          <a:p>
            <a:pPr rtl="1" algn="ctr">
              <a:lnSpc>
                <a:spcPct val="112000"/>
              </a:lnSpc>
              <a:spcAft>
                <a:spcPts val="400"/>
              </a:spcAft>
            </a:pPr>
            <a:r>
              <a:rPr sz="2600" b="0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מחנך: ישראל ישראלי</a:t>
            </a:r>
          </a:p>
          <a:p>
            <a:pPr rtl="1" algn="ctr">
              <a:lnSpc>
                <a:spcPct val="112000"/>
              </a:lnSpc>
            </a:pPr>
            <a:r>
              <a:rPr sz="2000" b="0" i="0" lang="he-IL" altLang="en-US">
                <a:solidFill>
                  <a:srgbClr val="6B5D4A"/>
                </a:solidFill>
                <a:latin typeface="Playpen Sans Hebrew"/>
                <a:ea typeface="Playpen Sans Hebrew"/>
                <a:cs typeface="Playpen Sans Hebrew"/>
              </a:rPr>
              <a:t>הכפר הדמיוני · מחצית א׳ תשפ״ז</a:t>
            </a:r>
          </a:p>
        </p:txBody>
      </p:sp>
      <p:sp>
        <p:nvSpPr>
          <p:cNvPr id="3" name="Rectangle 2"/>
          <p:cNvSpPr/>
          <p:nvPr/>
        </p:nvSpPr>
        <p:spPr>
          <a:xfrm rot="21330000">
            <a:off x="5577840" y="932688"/>
            <a:ext cx="1005840" cy="274320"/>
          </a:xfrm>
          <a:prstGeom prst="rect">
            <a:avLst/>
          </a:prstGeom>
          <a:solidFill>
            <a:srgbClr val="F7F3E6">
              <a:alpha val="7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Rectangle 3"/>
          <p:cNvSpPr/>
          <p:nvPr/>
        </p:nvSpPr>
        <p:spPr>
          <a:xfrm rot="180000">
            <a:off x="7223760" y="4617720"/>
            <a:ext cx="3566160" cy="1143000"/>
          </a:xfrm>
          <a:prstGeom prst="rect">
            <a:avLst/>
          </a:prstGeom>
          <a:solidFill>
            <a:srgbClr val="FFD3DD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329184" bIns="115214"/>
          <a:lstStyle/>
          <a:p>
            <a:pPr rtl="1" algn="ctr">
              <a:lnSpc>
                <a:spcPct val="112000"/>
              </a:lnSpc>
            </a:pPr>
            <a:r>
              <a:rPr sz="1900" b="1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דוגמה עם נתונים פיקטיביים</a:t>
            </a:r>
          </a:p>
        </p:txBody>
      </p:sp>
      <p:sp>
        <p:nvSpPr>
          <p:cNvPr id="5" name="Oval 4"/>
          <p:cNvSpPr/>
          <p:nvPr/>
        </p:nvSpPr>
        <p:spPr>
          <a:xfrm>
            <a:off x="8906256" y="4672583"/>
            <a:ext cx="201168" cy="201168"/>
          </a:xfrm>
          <a:prstGeom prst="ellipse">
            <a:avLst/>
          </a:prstGeom>
          <a:solidFill>
            <a:srgbClr val="E2483D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 rot="21360000">
            <a:off x="1371600" y="4754880"/>
            <a:ext cx="2834640" cy="1051560"/>
          </a:xfrm>
          <a:prstGeom prst="rect">
            <a:avLst/>
          </a:prstGeom>
          <a:solidFill>
            <a:srgbClr val="CDE8F6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rtl="1" algn="r">
              <a:lnSpc>
                <a:spcPct val="112000"/>
              </a:lnSpc>
            </a:pPr>
            <a:r>
              <a:rPr sz="1000" b="0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/>
            </a:r>
          </a:p>
        </p:txBody>
      </p:sp>
      <p:pic>
        <p:nvPicPr>
          <p:cNvPr id="7" name="Picture 6" descr="1f6a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60000">
            <a:off x="1664208" y="4956048"/>
            <a:ext cx="621792" cy="621792"/>
          </a:xfrm>
          <a:prstGeom prst="rect">
            <a:avLst/>
          </a:prstGeom>
        </p:spPr>
      </p:pic>
      <p:pic>
        <p:nvPicPr>
          <p:cNvPr id="8" name="Picture 7" descr="1f4c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60000">
            <a:off x="2487168" y="4956048"/>
            <a:ext cx="621792" cy="621792"/>
          </a:xfrm>
          <a:prstGeom prst="rect">
            <a:avLst/>
          </a:prstGeom>
        </p:spPr>
      </p:pic>
      <p:pic>
        <p:nvPicPr>
          <p:cNvPr id="9" name="Picture 8" descr="1f4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360000">
            <a:off x="3310128" y="4956048"/>
            <a:ext cx="621792" cy="62179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217920" y="6437376"/>
            <a:ext cx="5486400" cy="310896"/>
          </a:xfrm>
          <a:prstGeom prst="rect">
            <a:avLst/>
          </a:prstGeom>
          <a:noFill/>
        </p:spPr>
        <p:txBody>
          <a:bodyPr wrap="square" lIns="73152" rIns="73152" tIns="51206" bIns="51206" anchor="ctr"/>
          <a:lstStyle/>
          <a:p>
            <a:pPr rtl="1" algn="r">
              <a:lnSpc>
                <a:spcPct val="112000"/>
              </a:lnSpc>
            </a:pPr>
            <a:r>
              <a:rPr sz="1000" b="0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י״ב 13 · ישיבה פדגוגית · מחצית א׳ תשפ״ז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6437376"/>
            <a:ext cx="5486400" cy="310896"/>
          </a:xfrm>
          <a:prstGeom prst="rect">
            <a:avLst/>
          </a:prstGeom>
          <a:noFill/>
        </p:spPr>
        <p:txBody>
          <a:bodyPr wrap="square" lIns="73152" rIns="73152" tIns="51206" bIns="51206" anchor="ctr"/>
          <a:lstStyle/>
          <a:p>
            <a:pPr rtl="1" algn="l">
              <a:lnSpc>
                <a:spcPct val="112000"/>
              </a:lnSpc>
            </a:pPr>
            <a:r>
              <a:rPr sz="1000" b="0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דוגמה בלבד, כל השמות והנתונים בדויים  · 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 rot="21540000">
            <a:off x="1463040" y="777240"/>
            <a:ext cx="9235440" cy="5120640"/>
          </a:xfrm>
          <a:prstGeom prst="rect">
            <a:avLst/>
          </a:prstGeom>
          <a:solidFill>
            <a:srgbClr val="FFDDB8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20040" rIns="320040" tIns="224027" bIns="224027"/>
          <a:lstStyle/>
          <a:p>
            <a:pPr rtl="1" algn="ctr">
              <a:lnSpc>
                <a:spcPct val="112000"/>
              </a:lnSpc>
              <a:spcAft>
                <a:spcPts val="400"/>
              </a:spcAft>
            </a:pPr>
            <a:r>
              <a:rPr sz="5400" b="0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/>
            </a:r>
          </a:p>
          <a:p>
            <a:pPr rtl="1" algn="ctr">
              <a:lnSpc>
                <a:spcPct val="110000"/>
              </a:lnSpc>
              <a:spcAft>
                <a:spcPts val="1600"/>
              </a:spcAft>
            </a:pPr>
            <a:r>
              <a:rPr sz="3200" b="1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דוגמה בלבד – כל השמות והנתונים בדויים.</a:t>
            </a:r>
          </a:p>
          <a:p>
            <a:pPr rtl="1" algn="ctr">
              <a:lnSpc>
                <a:spcPct val="125000"/>
              </a:lnSpc>
            </a:pPr>
            <a:r>
              <a:rPr sz="220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אין להעלות מידע אישי על תלמידים</a:t>
            </a:r>
          </a:p>
          <a:p>
            <a:pPr rtl="1" algn="ctr">
              <a:lnSpc>
                <a:spcPct val="125000"/>
              </a:lnSpc>
              <a:spcAft>
                <a:spcPts val="1200"/>
              </a:spcAft>
            </a:pPr>
            <a:r>
              <a:rPr sz="220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לכלי בינה רגילים, לצ׳אטים, לוואטסאפ או לאינטרנט;</a:t>
            </a:r>
          </a:p>
          <a:p>
            <a:pPr rtl="1" algn="ctr">
              <a:lnSpc>
                <a:spcPct val="125000"/>
              </a:lnSpc>
            </a:pPr>
            <a:r>
              <a:rPr sz="2200" b="1" i="0" lang="he-IL" altLang="en-US">
                <a:solidFill>
                  <a:srgbClr val="A3321F"/>
                </a:solidFill>
                <a:latin typeface="Rubik"/>
                <a:ea typeface="Rubik"/>
                <a:cs typeface="Rubik"/>
              </a:rPr>
              <a:t>רק בחשבון המאובטח של משרד החינוך, בלי שמות, באישור בית הספר.</a:t>
            </a:r>
          </a:p>
        </p:txBody>
      </p:sp>
      <p:sp>
        <p:nvSpPr>
          <p:cNvPr id="3" name="Rectangle 2"/>
          <p:cNvSpPr/>
          <p:nvPr/>
        </p:nvSpPr>
        <p:spPr>
          <a:xfrm rot="21360000">
            <a:off x="5577840" y="658368"/>
            <a:ext cx="1005840" cy="274320"/>
          </a:xfrm>
          <a:prstGeom prst="rect">
            <a:avLst/>
          </a:prstGeom>
          <a:solidFill>
            <a:srgbClr val="F7F3E6">
              <a:alpha val="7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" name="Picture 3" descr="26a0_fe0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540000">
            <a:off x="5623560" y="1188720"/>
            <a:ext cx="914400" cy="914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17920" y="6437376"/>
            <a:ext cx="5486400" cy="310896"/>
          </a:xfrm>
          <a:prstGeom prst="rect">
            <a:avLst/>
          </a:prstGeom>
          <a:noFill/>
        </p:spPr>
        <p:txBody>
          <a:bodyPr wrap="square" lIns="73152" rIns="73152" tIns="51206" bIns="51206" anchor="ctr"/>
          <a:lstStyle/>
          <a:p>
            <a:pPr rtl="1" algn="r">
              <a:lnSpc>
                <a:spcPct val="112000"/>
              </a:lnSpc>
            </a:pPr>
            <a:r>
              <a:rPr sz="1000" b="0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י״ב 13 · ישיבה פדגוגית · מחצית א׳ תשפ״ז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37376"/>
            <a:ext cx="5486400" cy="310896"/>
          </a:xfrm>
          <a:prstGeom prst="rect">
            <a:avLst/>
          </a:prstGeom>
          <a:noFill/>
        </p:spPr>
        <p:txBody>
          <a:bodyPr wrap="square" lIns="73152" rIns="73152" tIns="51206" bIns="51206" anchor="ctr"/>
          <a:lstStyle/>
          <a:p>
            <a:pPr rtl="1" algn="l">
              <a:lnSpc>
                <a:spcPct val="112000"/>
              </a:lnSpc>
            </a:pPr>
            <a:r>
              <a:rPr sz="1000" b="0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דוגמה בלבד, כל השמות והנתונים בדויים  · 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292608"/>
            <a:ext cx="11183112" cy="868680"/>
          </a:xfrm>
          <a:prstGeom prst="rect">
            <a:avLst/>
          </a:prstGeom>
          <a:solidFill>
            <a:srgbClr val="FFFDF6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914400" tIns="192024" bIns="192024"/>
          <a:lstStyle/>
          <a:p>
            <a:pPr rtl="1" algn="r">
              <a:lnSpc>
                <a:spcPct val="112000"/>
              </a:lnSpc>
            </a:pPr>
            <a:r>
              <a:rPr sz="3000" b="1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מידע כללי על הכיתה</a:t>
            </a:r>
          </a:p>
        </p:txBody>
      </p:sp>
      <p:pic>
        <p:nvPicPr>
          <p:cNvPr id="3" name="Picture 2" descr="1f3e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8520" y="429768"/>
            <a:ext cx="566928" cy="56692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 rot="21480000">
            <a:off x="9372600" y="1463040"/>
            <a:ext cx="2331720" cy="1417320"/>
          </a:xfrm>
          <a:prstGeom prst="rect">
            <a:avLst/>
          </a:prstGeom>
          <a:solidFill>
            <a:srgbClr val="FFF1A8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rtl="1" algn="ctr">
              <a:lnSpc>
                <a:spcPct val="100000"/>
              </a:lnSpc>
            </a:pPr>
            <a:r>
              <a:rPr sz="3200" b="1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28</a:t>
            </a:r>
          </a:p>
          <a:p>
            <a:pPr rtl="1" algn="ctr">
              <a:lnSpc>
                <a:spcPct val="112000"/>
              </a:lnSpc>
            </a:pPr>
            <a:r>
              <a:rPr sz="1500" b="1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תלמידים</a:t>
            </a:r>
          </a:p>
          <a:p>
            <a:pPr rtl="1" algn="ctr">
              <a:lnSpc>
                <a:spcPct val="112000"/>
              </a:lnSpc>
            </a:pPr>
            <a:r>
              <a:rPr sz="1100" b="0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15 בנות · 13 בנים</a:t>
            </a:r>
          </a:p>
        </p:txBody>
      </p:sp>
      <p:pic>
        <p:nvPicPr>
          <p:cNvPr id="5" name="Picture 4" descr="1f46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480000">
            <a:off x="11173968" y="1609344"/>
            <a:ext cx="384048" cy="38404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 rot="90000">
            <a:off x="9372600" y="3090672"/>
            <a:ext cx="2331720" cy="1417320"/>
          </a:xfrm>
          <a:prstGeom prst="rect">
            <a:avLst/>
          </a:prstGeom>
          <a:solidFill>
            <a:srgbClr val="D5F0C8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rtl="1" algn="ctr">
              <a:lnSpc>
                <a:spcPct val="100000"/>
              </a:lnSpc>
            </a:pPr>
            <a:r>
              <a:rPr sz="3200" b="1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91%</a:t>
            </a:r>
          </a:p>
          <a:p>
            <a:pPr rtl="1" algn="ctr">
              <a:lnSpc>
                <a:spcPct val="112000"/>
              </a:lnSpc>
            </a:pPr>
            <a:r>
              <a:rPr sz="1500" b="1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ממוצע נוכחות</a:t>
            </a:r>
          </a:p>
          <a:p>
            <a:pPr rtl="1" algn="ctr">
              <a:lnSpc>
                <a:spcPct val="112000"/>
              </a:lnSpc>
            </a:pPr>
            <a:r>
              <a:rPr sz="1100" b="0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יעד בית הספר: 90%</a:t>
            </a:r>
          </a:p>
        </p:txBody>
      </p:sp>
      <p:pic>
        <p:nvPicPr>
          <p:cNvPr id="7" name="Picture 6" descr="23f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90000">
            <a:off x="11173968" y="3236976"/>
            <a:ext cx="384048" cy="38404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 rot="21540000">
            <a:off x="9372600" y="4718304"/>
            <a:ext cx="2331720" cy="1417320"/>
          </a:xfrm>
          <a:prstGeom prst="rect">
            <a:avLst/>
          </a:prstGeom>
          <a:solidFill>
            <a:srgbClr val="CDE8F6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rtl="1" algn="ctr">
              <a:lnSpc>
                <a:spcPct val="100000"/>
              </a:lnSpc>
            </a:pPr>
            <a:r>
              <a:rPr sz="3200" b="1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83</a:t>
            </a:r>
          </a:p>
          <a:p>
            <a:pPr rtl="1" algn="ctr">
              <a:lnSpc>
                <a:spcPct val="112000"/>
              </a:lnSpc>
            </a:pPr>
            <a:r>
              <a:rPr sz="1500" b="1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ממוצע כללי</a:t>
            </a:r>
          </a:p>
          <a:p>
            <a:pPr rtl="1" algn="ctr">
              <a:lnSpc>
                <a:spcPct val="112000"/>
              </a:lnSpc>
            </a:pPr>
            <a:r>
              <a:rPr sz="1100" b="0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מחצית קודמת: 81</a:t>
            </a:r>
          </a:p>
        </p:txBody>
      </p:sp>
      <p:pic>
        <p:nvPicPr>
          <p:cNvPr id="9" name="Picture 8" descr="1f4c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540000">
            <a:off x="11173968" y="4864608"/>
            <a:ext cx="384048" cy="38404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794760" y="1417320"/>
            <a:ext cx="5257800" cy="4553712"/>
          </a:xfrm>
          <a:prstGeom prst="rect">
            <a:avLst/>
          </a:prstGeom>
          <a:solidFill>
            <a:srgbClr val="FFFDF6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3977640" y="1527048"/>
            <a:ext cx="4892040" cy="457200"/>
          </a:xfrm>
          <a:prstGeom prst="rect">
            <a:avLst/>
          </a:prstGeom>
          <a:noFill/>
        </p:spPr>
        <p:txBody>
          <a:bodyPr wrap="square" lIns="73152" rIns="73152" tIns="51206" bIns="51206" anchor="t"/>
          <a:lstStyle/>
          <a:p>
            <a:pPr rtl="1" algn="r">
              <a:lnSpc>
                <a:spcPct val="112000"/>
              </a:lnSpc>
            </a:pPr>
            <a:r>
              <a:rPr sz="1800" b="1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ממוצע ציונים לפי מקצוע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402067" y="2075688"/>
            <a:ext cx="9144" cy="3090672"/>
          </a:xfrm>
          <a:prstGeom prst="rect">
            <a:avLst/>
          </a:prstGeom>
          <a:solidFill>
            <a:srgbClr val="D9D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7132320" y="520293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1000" b="0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670548" y="2075688"/>
            <a:ext cx="9144" cy="3090672"/>
          </a:xfrm>
          <a:prstGeom prst="rect">
            <a:avLst/>
          </a:prstGeom>
          <a:solidFill>
            <a:srgbClr val="D9D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6400800" y="520293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1000" b="0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25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939028" y="2075688"/>
            <a:ext cx="9144" cy="3090672"/>
          </a:xfrm>
          <a:prstGeom prst="rect">
            <a:avLst/>
          </a:prstGeom>
          <a:solidFill>
            <a:srgbClr val="D9D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5669280" y="520293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1000" b="0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50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207507" y="2075688"/>
            <a:ext cx="9144" cy="3090672"/>
          </a:xfrm>
          <a:prstGeom prst="rect">
            <a:avLst/>
          </a:prstGeom>
          <a:solidFill>
            <a:srgbClr val="D9D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4937759" y="520293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1000" b="0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75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475988" y="2075688"/>
            <a:ext cx="9144" cy="3090672"/>
          </a:xfrm>
          <a:prstGeom prst="rect">
            <a:avLst/>
          </a:prstGeom>
          <a:solidFill>
            <a:srgbClr val="D9D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4206240" y="520293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1000" b="0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100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452360" y="2148840"/>
            <a:ext cx="1417320" cy="384048"/>
          </a:xfrm>
          <a:prstGeom prst="rect">
            <a:avLst/>
          </a:prstGeom>
          <a:noFill/>
        </p:spPr>
        <p:txBody>
          <a:bodyPr wrap="square" lIns="36576" rIns="36576" tIns="25603" bIns="25603" anchor="ctr"/>
          <a:lstStyle/>
          <a:p>
            <a:pPr rtl="1" algn="r">
              <a:lnSpc>
                <a:spcPct val="112000"/>
              </a:lnSpc>
            </a:pPr>
            <a:r>
              <a:rPr sz="125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ביולוגיה (מגמה)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831689" y="2203704"/>
            <a:ext cx="2574950" cy="292608"/>
          </a:xfrm>
          <a:prstGeom prst="rect">
            <a:avLst/>
          </a:prstGeom>
          <a:solidFill>
            <a:srgbClr val="8CC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4328769" y="2148840"/>
            <a:ext cx="475488" cy="384048"/>
          </a:xfrm>
          <a:prstGeom prst="rect">
            <a:avLst/>
          </a:prstGeom>
          <a:noFill/>
        </p:spPr>
        <p:txBody>
          <a:bodyPr wrap="square" lIns="18288" rIns="18288" tIns="12801" bIns="12801" anchor="ctr"/>
          <a:lstStyle/>
          <a:p>
            <a:pPr rtl="1" algn="l">
              <a:lnSpc>
                <a:spcPct val="112000"/>
              </a:lnSpc>
            </a:pPr>
            <a:r>
              <a:rPr sz="1250" b="1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88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452360" y="2660904"/>
            <a:ext cx="1417320" cy="384048"/>
          </a:xfrm>
          <a:prstGeom prst="rect">
            <a:avLst/>
          </a:prstGeom>
          <a:noFill/>
        </p:spPr>
        <p:txBody>
          <a:bodyPr wrap="square" lIns="36576" rIns="36576" tIns="25603" bIns="25603" anchor="ctr"/>
          <a:lstStyle/>
          <a:p>
            <a:pPr rtl="1" algn="r">
              <a:lnSpc>
                <a:spcPct val="112000"/>
              </a:lnSpc>
            </a:pPr>
            <a:r>
              <a:rPr sz="125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ספרות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890211" y="2715768"/>
            <a:ext cx="2516428" cy="292608"/>
          </a:xfrm>
          <a:prstGeom prst="rect">
            <a:avLst/>
          </a:prstGeom>
          <a:solidFill>
            <a:srgbClr val="8CC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4387291" y="2660904"/>
            <a:ext cx="475488" cy="384048"/>
          </a:xfrm>
          <a:prstGeom prst="rect">
            <a:avLst/>
          </a:prstGeom>
          <a:noFill/>
        </p:spPr>
        <p:txBody>
          <a:bodyPr wrap="square" lIns="18288" rIns="18288" tIns="12801" bIns="12801" anchor="ctr"/>
          <a:lstStyle/>
          <a:p>
            <a:pPr rtl="1" algn="l">
              <a:lnSpc>
                <a:spcPct val="112000"/>
              </a:lnSpc>
            </a:pPr>
            <a:r>
              <a:rPr sz="1250" b="1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86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452360" y="3172968"/>
            <a:ext cx="1417320" cy="384048"/>
          </a:xfrm>
          <a:prstGeom prst="rect">
            <a:avLst/>
          </a:prstGeom>
          <a:noFill/>
        </p:spPr>
        <p:txBody>
          <a:bodyPr wrap="square" lIns="36576" rIns="36576" tIns="25603" bIns="25603" anchor="ctr"/>
          <a:lstStyle/>
          <a:p>
            <a:pPr rtl="1" algn="r">
              <a:lnSpc>
                <a:spcPct val="112000"/>
              </a:lnSpc>
            </a:pPr>
            <a:r>
              <a:rPr sz="125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אנגלית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48732" y="3227832"/>
            <a:ext cx="2457907" cy="292608"/>
          </a:xfrm>
          <a:prstGeom prst="rect">
            <a:avLst/>
          </a:prstGeom>
          <a:solidFill>
            <a:srgbClr val="8CC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4445812" y="3172968"/>
            <a:ext cx="475488" cy="384048"/>
          </a:xfrm>
          <a:prstGeom prst="rect">
            <a:avLst/>
          </a:prstGeom>
          <a:noFill/>
        </p:spPr>
        <p:txBody>
          <a:bodyPr wrap="square" lIns="18288" rIns="18288" tIns="12801" bIns="12801" anchor="ctr"/>
          <a:lstStyle/>
          <a:p>
            <a:pPr rtl="1" algn="l">
              <a:lnSpc>
                <a:spcPct val="112000"/>
              </a:lnSpc>
            </a:pPr>
            <a:r>
              <a:rPr sz="1250" b="1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84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452360" y="3685032"/>
            <a:ext cx="1417320" cy="384048"/>
          </a:xfrm>
          <a:prstGeom prst="rect">
            <a:avLst/>
          </a:prstGeom>
          <a:noFill/>
        </p:spPr>
        <p:txBody>
          <a:bodyPr wrap="square" lIns="36576" rIns="36576" tIns="25603" bIns="25603" anchor="ctr"/>
          <a:lstStyle/>
          <a:p>
            <a:pPr rtl="1" algn="r">
              <a:lnSpc>
                <a:spcPct val="112000"/>
              </a:lnSpc>
            </a:pPr>
            <a:r>
              <a:rPr sz="125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אזרחות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007254" y="3739896"/>
            <a:ext cx="2399385" cy="292608"/>
          </a:xfrm>
          <a:prstGeom prst="rect">
            <a:avLst/>
          </a:prstGeom>
          <a:solidFill>
            <a:srgbClr val="8CC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4504334" y="3685032"/>
            <a:ext cx="475488" cy="384048"/>
          </a:xfrm>
          <a:prstGeom prst="rect">
            <a:avLst/>
          </a:prstGeom>
          <a:noFill/>
        </p:spPr>
        <p:txBody>
          <a:bodyPr wrap="square" lIns="18288" rIns="18288" tIns="12801" bIns="12801" anchor="ctr"/>
          <a:lstStyle/>
          <a:p>
            <a:pPr rtl="1" algn="l">
              <a:lnSpc>
                <a:spcPct val="112000"/>
              </a:lnSpc>
            </a:pPr>
            <a:r>
              <a:rPr sz="1250" b="1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82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452360" y="4197096"/>
            <a:ext cx="1417320" cy="384048"/>
          </a:xfrm>
          <a:prstGeom prst="rect">
            <a:avLst/>
          </a:prstGeom>
          <a:noFill/>
        </p:spPr>
        <p:txBody>
          <a:bodyPr wrap="square" lIns="36576" rIns="36576" tIns="25603" bIns="25603" anchor="ctr"/>
          <a:lstStyle/>
          <a:p>
            <a:pPr rtl="1" algn="r">
              <a:lnSpc>
                <a:spcPct val="112000"/>
              </a:lnSpc>
            </a:pPr>
            <a:r>
              <a:rPr sz="125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היסטוריה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065775" y="4251959"/>
            <a:ext cx="2340864" cy="292608"/>
          </a:xfrm>
          <a:prstGeom prst="rect">
            <a:avLst/>
          </a:prstGeom>
          <a:solidFill>
            <a:srgbClr val="8CC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TextBox 35"/>
          <p:cNvSpPr txBox="1"/>
          <p:nvPr/>
        </p:nvSpPr>
        <p:spPr>
          <a:xfrm>
            <a:off x="4562855" y="4197096"/>
            <a:ext cx="475488" cy="384048"/>
          </a:xfrm>
          <a:prstGeom prst="rect">
            <a:avLst/>
          </a:prstGeom>
          <a:noFill/>
        </p:spPr>
        <p:txBody>
          <a:bodyPr wrap="square" lIns="18288" rIns="18288" tIns="12801" bIns="12801" anchor="ctr"/>
          <a:lstStyle/>
          <a:p>
            <a:pPr rtl="1" algn="l">
              <a:lnSpc>
                <a:spcPct val="112000"/>
              </a:lnSpc>
            </a:pPr>
            <a:r>
              <a:rPr sz="1250" b="1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80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452360" y="4709160"/>
            <a:ext cx="1417320" cy="384048"/>
          </a:xfrm>
          <a:prstGeom prst="rect">
            <a:avLst/>
          </a:prstGeom>
          <a:noFill/>
        </p:spPr>
        <p:txBody>
          <a:bodyPr wrap="square" lIns="36576" rIns="36576" tIns="25603" bIns="25603" anchor="ctr"/>
          <a:lstStyle/>
          <a:p>
            <a:pPr rtl="1" algn="r">
              <a:lnSpc>
                <a:spcPct val="112000"/>
              </a:lnSpc>
            </a:pPr>
            <a:r>
              <a:rPr sz="125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מתמטיקה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182819" y="4764024"/>
            <a:ext cx="2223820" cy="292608"/>
          </a:xfrm>
          <a:prstGeom prst="rect">
            <a:avLst/>
          </a:prstGeom>
          <a:solidFill>
            <a:srgbClr val="F2B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4679899" y="4709160"/>
            <a:ext cx="475488" cy="384048"/>
          </a:xfrm>
          <a:prstGeom prst="rect">
            <a:avLst/>
          </a:prstGeom>
          <a:noFill/>
        </p:spPr>
        <p:txBody>
          <a:bodyPr wrap="square" lIns="18288" rIns="18288" tIns="12801" bIns="12801" anchor="ctr"/>
          <a:lstStyle/>
          <a:p>
            <a:pPr rtl="1" algn="l">
              <a:lnSpc>
                <a:spcPct val="112000"/>
              </a:lnSpc>
            </a:pPr>
            <a:r>
              <a:rPr sz="1250" b="1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76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977640" y="5586984"/>
            <a:ext cx="4892040" cy="329184"/>
          </a:xfrm>
          <a:prstGeom prst="rect">
            <a:avLst/>
          </a:prstGeom>
          <a:noFill/>
        </p:spPr>
        <p:txBody>
          <a:bodyPr wrap="square" lIns="73152" rIns="73152" tIns="51206" bIns="51206" anchor="ctr"/>
          <a:lstStyle/>
          <a:p>
            <a:pPr rtl="1" algn="r">
              <a:lnSpc>
                <a:spcPct val="112000"/>
              </a:lnSpc>
            </a:pPr>
            <a:r>
              <a:rPr sz="1000" b="0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ציר 0–100 · בצהוב: ממוצע מתחת ל-80</a:t>
            </a:r>
          </a:p>
        </p:txBody>
      </p:sp>
      <p:sp>
        <p:nvSpPr>
          <p:cNvPr id="41" name="Rectangle 40"/>
          <p:cNvSpPr/>
          <p:nvPr/>
        </p:nvSpPr>
        <p:spPr>
          <a:xfrm rot="72000">
            <a:off x="502920" y="1463040"/>
            <a:ext cx="3063240" cy="4526280"/>
          </a:xfrm>
          <a:prstGeom prst="rect">
            <a:avLst/>
          </a:prstGeom>
          <a:solidFill>
            <a:srgbClr val="FFD3DD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01168" rIns="713232" tIns="140817" bIns="140817"/>
          <a:lstStyle/>
          <a:p>
            <a:pPr rtl="1" algn="r">
              <a:lnSpc>
                <a:spcPct val="112000"/>
              </a:lnSpc>
              <a:spcAft>
                <a:spcPts val="1400"/>
              </a:spcAft>
            </a:pPr>
            <a:r>
              <a:rPr sz="1800" b="1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מצב בגרויות (י״ב)</a:t>
            </a:r>
          </a:p>
          <a:p>
            <a:pPr rtl="1" algn="r">
              <a:lnSpc>
                <a:spcPct val="110000"/>
              </a:lnSpc>
            </a:pPr>
            <a:r>
              <a:rPr sz="1500" b="1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אזרחות והיסטוריה</a:t>
            </a:r>
          </a:p>
          <a:p>
            <a:pPr rtl="1" algn="r">
              <a:lnSpc>
                <a:spcPct val="110000"/>
              </a:lnSpc>
              <a:spcAft>
                <a:spcPts val="1400"/>
              </a:spcAft>
            </a:pPr>
            <a:r>
              <a:rPr sz="150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26 מתוך 28 עברו</a:t>
            </a:r>
          </a:p>
          <a:p>
            <a:pPr rtl="1" algn="r">
              <a:lnSpc>
                <a:spcPct val="110000"/>
              </a:lnSpc>
            </a:pPr>
            <a:r>
              <a:rPr sz="1500" b="1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מועד ב׳ פתוח</a:t>
            </a:r>
          </a:p>
          <a:p>
            <a:pPr rtl="1" algn="r">
              <a:lnSpc>
                <a:spcPct val="110000"/>
              </a:lnSpc>
              <a:spcAft>
                <a:spcPts val="1400"/>
              </a:spcAft>
            </a:pPr>
            <a:r>
              <a:rPr sz="150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2 באזרחות, 3 באנגלית</a:t>
            </a:r>
          </a:p>
          <a:p>
            <a:pPr rtl="1" algn="r">
              <a:lnSpc>
                <a:spcPct val="110000"/>
              </a:lnSpc>
            </a:pPr>
            <a:r>
              <a:rPr sz="1500" b="1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עבודת גמר בביולוגיה</a:t>
            </a:r>
          </a:p>
          <a:p>
            <a:pPr rtl="1" algn="r">
              <a:lnSpc>
                <a:spcPct val="110000"/>
              </a:lnSpc>
              <a:spcAft>
                <a:spcPts val="1400"/>
              </a:spcAft>
            </a:pPr>
            <a:r>
              <a:rPr sz="150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12 תלמידים בתהליך</a:t>
            </a:r>
          </a:p>
          <a:p>
            <a:pPr rtl="1" algn="r">
              <a:lnSpc>
                <a:spcPct val="110000"/>
              </a:lnSpc>
            </a:pPr>
            <a:r>
              <a:rPr sz="1500" b="1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זכאות צפויה</a:t>
            </a:r>
          </a:p>
          <a:p>
            <a:pPr rtl="1" algn="r">
              <a:lnSpc>
                <a:spcPct val="110000"/>
              </a:lnSpc>
            </a:pPr>
            <a:r>
              <a:rPr sz="1700" b="1" i="0" lang="he-IL" altLang="en-US">
                <a:solidFill>
                  <a:srgbClr val="2E7D46"/>
                </a:solidFill>
                <a:latin typeface="Rubik"/>
                <a:ea typeface="Rubik"/>
                <a:cs typeface="Rubik"/>
              </a:rPr>
              <a:t>25 מתוך 28 (89%)</a:t>
            </a:r>
          </a:p>
        </p:txBody>
      </p:sp>
      <p:pic>
        <p:nvPicPr>
          <p:cNvPr id="42" name="Picture 41" descr="1f393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72000">
            <a:off x="2962656" y="1609344"/>
            <a:ext cx="457200" cy="457200"/>
          </a:xfrm>
          <a:prstGeom prst="rect">
            <a:avLst/>
          </a:prstGeom>
        </p:spPr>
      </p:pic>
      <p:sp>
        <p:nvSpPr>
          <p:cNvPr id="43" name="Rectangle 42"/>
          <p:cNvSpPr/>
          <p:nvPr/>
        </p:nvSpPr>
        <p:spPr>
          <a:xfrm rot="21492000">
            <a:off x="1531620" y="1344168"/>
            <a:ext cx="1005840" cy="274320"/>
          </a:xfrm>
          <a:prstGeom prst="rect">
            <a:avLst/>
          </a:prstGeom>
          <a:solidFill>
            <a:srgbClr val="F7F3E6">
              <a:alpha val="7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4" name="TextBox 43"/>
          <p:cNvSpPr txBox="1"/>
          <p:nvPr/>
        </p:nvSpPr>
        <p:spPr>
          <a:xfrm>
            <a:off x="502920" y="6035040"/>
            <a:ext cx="8595360" cy="329184"/>
          </a:xfrm>
          <a:prstGeom prst="rect">
            <a:avLst/>
          </a:prstGeom>
          <a:noFill/>
        </p:spPr>
        <p:txBody>
          <a:bodyPr wrap="square" lIns="73152" rIns="73152" tIns="51206" bIns="51206" anchor="ctr"/>
          <a:lstStyle/>
          <a:p>
            <a:pPr rtl="1" algn="r">
              <a:lnSpc>
                <a:spcPct val="112000"/>
              </a:lnSpc>
            </a:pPr>
            <a:r>
              <a:rPr sz="1000" b="0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מקור: נתונים בדויים, במבנה של ייצוא ממשו״ב (ציונים, נוכחות, בגרויות)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217920" y="6437376"/>
            <a:ext cx="5486400" cy="310896"/>
          </a:xfrm>
          <a:prstGeom prst="rect">
            <a:avLst/>
          </a:prstGeom>
          <a:noFill/>
        </p:spPr>
        <p:txBody>
          <a:bodyPr wrap="square" lIns="73152" rIns="73152" tIns="51206" bIns="51206" anchor="ctr"/>
          <a:lstStyle/>
          <a:p>
            <a:pPr rtl="1" algn="r">
              <a:lnSpc>
                <a:spcPct val="112000"/>
              </a:lnSpc>
            </a:pPr>
            <a:r>
              <a:rPr sz="1000" b="0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י״ב 13 · ישיבה פדגוגית · מחצית א׳ תשפ״ז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02920" y="6437376"/>
            <a:ext cx="5486400" cy="310896"/>
          </a:xfrm>
          <a:prstGeom prst="rect">
            <a:avLst/>
          </a:prstGeom>
          <a:noFill/>
        </p:spPr>
        <p:txBody>
          <a:bodyPr wrap="square" lIns="73152" rIns="73152" tIns="51206" bIns="51206" anchor="ctr"/>
          <a:lstStyle/>
          <a:p>
            <a:pPr rtl="1" algn="l">
              <a:lnSpc>
                <a:spcPct val="112000"/>
              </a:lnSpc>
            </a:pPr>
            <a:r>
              <a:rPr sz="1000" b="0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דוגמה בלבד, כל השמות והנתונים בדויים  · 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292608"/>
            <a:ext cx="11183112" cy="868680"/>
          </a:xfrm>
          <a:prstGeom prst="rect">
            <a:avLst/>
          </a:prstGeom>
          <a:solidFill>
            <a:srgbClr val="FFFDF6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914400" tIns="192024" bIns="192024"/>
          <a:lstStyle/>
          <a:p>
            <a:pPr rtl="1" algn="r">
              <a:lnSpc>
                <a:spcPct val="112000"/>
              </a:lnSpc>
            </a:pPr>
            <a:r>
              <a:rPr sz="3000" b="1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מה הכיתה חושבת</a:t>
            </a:r>
          </a:p>
        </p:txBody>
      </p:sp>
      <p:pic>
        <p:nvPicPr>
          <p:cNvPr id="3" name="Picture 2" descr="1f4a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8520" y="429768"/>
            <a:ext cx="566928" cy="5669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365760"/>
            <a:ext cx="4754880" cy="731520"/>
          </a:xfrm>
          <a:prstGeom prst="rect">
            <a:avLst/>
          </a:prstGeom>
          <a:noFill/>
        </p:spPr>
        <p:txBody>
          <a:bodyPr wrap="square" lIns="73152" rIns="73152" tIns="51206" bIns="51206" anchor="ctr"/>
          <a:lstStyle/>
          <a:p>
            <a:pPr rtl="1" algn="l">
              <a:lnSpc>
                <a:spcPct val="112000"/>
              </a:lnSpc>
            </a:pPr>
            <a:r>
              <a:rPr sz="1300" b="0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שאלון אנונימי · 24 מתוך 28 ענו</a:t>
            </a:r>
          </a:p>
        </p:txBody>
      </p:sp>
      <p:sp>
        <p:nvSpPr>
          <p:cNvPr id="5" name="Rectangle 4"/>
          <p:cNvSpPr/>
          <p:nvPr/>
        </p:nvSpPr>
        <p:spPr>
          <a:xfrm>
            <a:off x="5989320" y="1417320"/>
            <a:ext cx="5715000" cy="4617720"/>
          </a:xfrm>
          <a:prstGeom prst="rect">
            <a:avLst/>
          </a:prstGeom>
          <a:solidFill>
            <a:srgbClr val="FFFDF6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6172200" y="1527048"/>
            <a:ext cx="5349240" cy="457200"/>
          </a:xfrm>
          <a:prstGeom prst="rect">
            <a:avLst/>
          </a:prstGeom>
          <a:noFill/>
        </p:spPr>
        <p:txBody>
          <a:bodyPr wrap="square" lIns="73152" rIns="73152" tIns="51206" bIns="51206" anchor="t"/>
          <a:lstStyle/>
          <a:p>
            <a:pPr rtl="1" algn="r">
              <a:lnSpc>
                <a:spcPct val="112000"/>
              </a:lnSpc>
            </a:pPr>
            <a:r>
              <a:rPr sz="1700" b="1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מסכימים או מסכימים מאוד (4–5 בסולם)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72200" y="2194560"/>
            <a:ext cx="5349240" cy="365760"/>
          </a:xfrm>
          <a:prstGeom prst="rect">
            <a:avLst/>
          </a:prstGeom>
          <a:noFill/>
        </p:spPr>
        <p:txBody>
          <a:bodyPr wrap="square" lIns="18288" rIns="18288" tIns="12801" bIns="12801" anchor="ctr"/>
          <a:lstStyle/>
          <a:p>
            <a:pPr rtl="1" algn="r">
              <a:lnSpc>
                <a:spcPct val="112000"/>
              </a:lnSpc>
            </a:pPr>
            <a:r>
              <a:rPr sz="135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אני מרגיש/ה שייך/ת לכיתה</a:t>
            </a:r>
          </a:p>
        </p:txBody>
      </p:sp>
      <p:sp>
        <p:nvSpPr>
          <p:cNvPr id="8" name="Rectangle 7"/>
          <p:cNvSpPr/>
          <p:nvPr/>
        </p:nvSpPr>
        <p:spPr>
          <a:xfrm>
            <a:off x="6858000" y="2587752"/>
            <a:ext cx="4663440" cy="274320"/>
          </a:xfrm>
          <a:prstGeom prst="rect">
            <a:avLst/>
          </a:prstGeom>
          <a:solidFill>
            <a:srgbClr val="EFE8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837322" y="2587752"/>
            <a:ext cx="3684117" cy="274320"/>
          </a:xfrm>
          <a:prstGeom prst="rect">
            <a:avLst/>
          </a:prstGeom>
          <a:solidFill>
            <a:srgbClr val="8CC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6099048" y="2542032"/>
            <a:ext cx="621792" cy="365760"/>
          </a:xfrm>
          <a:prstGeom prst="rect">
            <a:avLst/>
          </a:prstGeom>
          <a:noFill/>
        </p:spPr>
        <p:txBody>
          <a:bodyPr wrap="square" lIns="18288" rIns="18288" tIns="12801" bIns="12801" anchor="ctr"/>
          <a:lstStyle/>
          <a:p>
            <a:pPr rtl="1" algn="l">
              <a:lnSpc>
                <a:spcPct val="112000"/>
              </a:lnSpc>
            </a:pPr>
            <a:r>
              <a:rPr sz="1350" b="1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79%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72200" y="3090672"/>
            <a:ext cx="5349240" cy="365760"/>
          </a:xfrm>
          <a:prstGeom prst="rect">
            <a:avLst/>
          </a:prstGeom>
          <a:noFill/>
        </p:spPr>
        <p:txBody>
          <a:bodyPr wrap="square" lIns="18288" rIns="18288" tIns="12801" bIns="12801" anchor="ctr"/>
          <a:lstStyle/>
          <a:p>
            <a:pPr rtl="1" algn="r">
              <a:lnSpc>
                <a:spcPct val="112000"/>
              </a:lnSpc>
            </a:pPr>
            <a:r>
              <a:rPr sz="135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יש מבוגר/ת בבית הספר שאפשר לפנות אליו/ה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858000" y="3483864"/>
            <a:ext cx="4663440" cy="274320"/>
          </a:xfrm>
          <a:prstGeom prst="rect">
            <a:avLst/>
          </a:prstGeom>
          <a:solidFill>
            <a:srgbClr val="EFE8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ectangle 12"/>
          <p:cNvSpPr/>
          <p:nvPr/>
        </p:nvSpPr>
        <p:spPr>
          <a:xfrm>
            <a:off x="8210397" y="3483864"/>
            <a:ext cx="3311042" cy="274320"/>
          </a:xfrm>
          <a:prstGeom prst="rect">
            <a:avLst/>
          </a:prstGeom>
          <a:solidFill>
            <a:srgbClr val="8CC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099048" y="3438144"/>
            <a:ext cx="621792" cy="365760"/>
          </a:xfrm>
          <a:prstGeom prst="rect">
            <a:avLst/>
          </a:prstGeom>
          <a:noFill/>
        </p:spPr>
        <p:txBody>
          <a:bodyPr wrap="square" lIns="18288" rIns="18288" tIns="12801" bIns="12801" anchor="ctr"/>
          <a:lstStyle/>
          <a:p>
            <a:pPr rtl="1" algn="l">
              <a:lnSpc>
                <a:spcPct val="112000"/>
              </a:lnSpc>
            </a:pPr>
            <a:r>
              <a:rPr sz="1350" b="1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71%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986783"/>
            <a:ext cx="5349240" cy="365760"/>
          </a:xfrm>
          <a:prstGeom prst="rect">
            <a:avLst/>
          </a:prstGeom>
          <a:noFill/>
        </p:spPr>
        <p:txBody>
          <a:bodyPr wrap="square" lIns="18288" rIns="18288" tIns="12801" bIns="12801" anchor="ctr"/>
          <a:lstStyle/>
          <a:p>
            <a:pPr rtl="1" algn="r">
              <a:lnSpc>
                <a:spcPct val="112000"/>
              </a:lnSpc>
            </a:pPr>
            <a:r>
              <a:rPr sz="135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המורים מסבירים שוב כשלא מבינים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858000" y="4379975"/>
            <a:ext cx="4663440" cy="274320"/>
          </a:xfrm>
          <a:prstGeom prst="rect">
            <a:avLst/>
          </a:prstGeom>
          <a:solidFill>
            <a:srgbClr val="EFE8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ectangle 16"/>
          <p:cNvSpPr/>
          <p:nvPr/>
        </p:nvSpPr>
        <p:spPr>
          <a:xfrm>
            <a:off x="8023860" y="4379975"/>
            <a:ext cx="3497580" cy="274320"/>
          </a:xfrm>
          <a:prstGeom prst="rect">
            <a:avLst/>
          </a:prstGeom>
          <a:solidFill>
            <a:srgbClr val="8CC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6099048" y="4334255"/>
            <a:ext cx="621792" cy="365760"/>
          </a:xfrm>
          <a:prstGeom prst="rect">
            <a:avLst/>
          </a:prstGeom>
          <a:noFill/>
        </p:spPr>
        <p:txBody>
          <a:bodyPr wrap="square" lIns="18288" rIns="18288" tIns="12801" bIns="12801" anchor="ctr"/>
          <a:lstStyle/>
          <a:p>
            <a:pPr rtl="1" algn="l">
              <a:lnSpc>
                <a:spcPct val="112000"/>
              </a:lnSpc>
            </a:pPr>
            <a:r>
              <a:rPr sz="1350" b="1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75%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172200" y="4882896"/>
            <a:ext cx="5349240" cy="365760"/>
          </a:xfrm>
          <a:prstGeom prst="rect">
            <a:avLst/>
          </a:prstGeom>
          <a:noFill/>
        </p:spPr>
        <p:txBody>
          <a:bodyPr wrap="square" lIns="18288" rIns="18288" tIns="12801" bIns="12801" anchor="ctr"/>
          <a:lstStyle/>
          <a:p>
            <a:pPr rtl="1" algn="r">
              <a:lnSpc>
                <a:spcPct val="112000"/>
              </a:lnSpc>
            </a:pPr>
            <a:r>
              <a:rPr sz="135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אני בלחץ גבוה לקראת הבגרויות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858000" y="5276088"/>
            <a:ext cx="4663440" cy="274320"/>
          </a:xfrm>
          <a:prstGeom prst="rect">
            <a:avLst/>
          </a:prstGeom>
          <a:solidFill>
            <a:srgbClr val="EFE8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ectangle 20"/>
          <p:cNvSpPr/>
          <p:nvPr/>
        </p:nvSpPr>
        <p:spPr>
          <a:xfrm>
            <a:off x="8396935" y="5276088"/>
            <a:ext cx="3124504" cy="274320"/>
          </a:xfrm>
          <a:prstGeom prst="rect">
            <a:avLst/>
          </a:prstGeom>
          <a:solidFill>
            <a:srgbClr val="F4A6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6099048" y="5230368"/>
            <a:ext cx="621792" cy="365760"/>
          </a:xfrm>
          <a:prstGeom prst="rect">
            <a:avLst/>
          </a:prstGeom>
          <a:noFill/>
        </p:spPr>
        <p:txBody>
          <a:bodyPr wrap="square" lIns="18288" rIns="18288" tIns="12801" bIns="12801" anchor="ctr"/>
          <a:lstStyle/>
          <a:p>
            <a:pPr rtl="1" algn="l">
              <a:lnSpc>
                <a:spcPct val="112000"/>
              </a:lnSpc>
            </a:pPr>
            <a:r>
              <a:rPr sz="1350" b="1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67%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172200" y="5577840"/>
            <a:ext cx="5349240" cy="365760"/>
          </a:xfrm>
          <a:prstGeom prst="rect">
            <a:avLst/>
          </a:prstGeom>
          <a:noFill/>
        </p:spPr>
        <p:txBody>
          <a:bodyPr wrap="square" lIns="73152" rIns="73152" tIns="51206" bIns="51206" anchor="ctr"/>
          <a:lstStyle/>
          <a:p>
            <a:pPr rtl="1" algn="r">
              <a:lnSpc>
                <a:spcPct val="112000"/>
              </a:lnSpc>
            </a:pPr>
            <a:r>
              <a:rPr sz="1000" b="0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ירוק = תחושה טובה · ורוד = נקודה לטיפול · ציר 0–100%</a:t>
            </a:r>
          </a:p>
        </p:txBody>
      </p:sp>
      <p:sp>
        <p:nvSpPr>
          <p:cNvPr id="24" name="Rectangle 23"/>
          <p:cNvSpPr/>
          <p:nvPr/>
        </p:nvSpPr>
        <p:spPr>
          <a:xfrm rot="21480000">
            <a:off x="3154680" y="1463040"/>
            <a:ext cx="2560320" cy="2148840"/>
          </a:xfrm>
          <a:prstGeom prst="rect">
            <a:avLst/>
          </a:prstGeom>
          <a:solidFill>
            <a:srgbClr val="D5F0C8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640080" tIns="115214" bIns="115214"/>
          <a:lstStyle/>
          <a:p>
            <a:pPr rtl="1" algn="r">
              <a:lnSpc>
                <a:spcPct val="112000"/>
              </a:lnSpc>
              <a:spcAft>
                <a:spcPts val="600"/>
              </a:spcAft>
            </a:pPr>
            <a:r>
              <a:rPr sz="1500" b="1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מה עוזר לנו</a:t>
            </a:r>
          </a:p>
          <a:p>
            <a:pPr rtl="1" algn="r">
              <a:lnSpc>
                <a:spcPct val="112000"/>
              </a:lnSpc>
              <a:spcAft>
                <a:spcPts val="300"/>
              </a:spcAft>
            </a:pPr>
            <a:r>
              <a:rPr sz="1250" b="0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• שיעור חזרה לפני מבחן</a:t>
            </a:r>
          </a:p>
          <a:p>
            <a:pPr rtl="1" algn="r">
              <a:lnSpc>
                <a:spcPct val="112000"/>
              </a:lnSpc>
              <a:spcAft>
                <a:spcPts val="300"/>
              </a:spcAft>
            </a:pPr>
            <a:r>
              <a:rPr sz="1250" b="0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• לוח מבחנים מסודר מראש</a:t>
            </a:r>
          </a:p>
          <a:p>
            <a:pPr rtl="1" algn="r">
              <a:lnSpc>
                <a:spcPct val="112000"/>
              </a:lnSpc>
            </a:pPr>
            <a:r>
              <a:rPr sz="1250" b="0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• תגבור בקבוצות קטנות</a:t>
            </a:r>
          </a:p>
        </p:txBody>
      </p:sp>
      <p:pic>
        <p:nvPicPr>
          <p:cNvPr id="25" name="Picture 24" descr="1f44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480000">
            <a:off x="5184648" y="1609344"/>
            <a:ext cx="384048" cy="384048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 rot="120000">
            <a:off x="502920" y="1554480"/>
            <a:ext cx="2423160" cy="2057400"/>
          </a:xfrm>
          <a:prstGeom prst="rect">
            <a:avLst/>
          </a:prstGeom>
          <a:solidFill>
            <a:srgbClr val="CDE8F6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640080" tIns="115214" bIns="115214"/>
          <a:lstStyle/>
          <a:p>
            <a:pPr rtl="1" algn="r">
              <a:lnSpc>
                <a:spcPct val="112000"/>
              </a:lnSpc>
              <a:spcAft>
                <a:spcPts val="600"/>
              </a:spcAft>
            </a:pPr>
            <a:r>
              <a:rPr sz="1500" b="1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שייכות</a:t>
            </a:r>
          </a:p>
          <a:p>
            <a:pPr rtl="1" algn="r">
              <a:lnSpc>
                <a:spcPct val="115000"/>
              </a:lnSpc>
            </a:pPr>
            <a:r>
              <a:rPr sz="1250" b="0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«יש לנו קבוצת לימוד לפני כל מבחן, אף אחד לא נשאר לבד»</a:t>
            </a:r>
          </a:p>
        </p:txBody>
      </p:sp>
      <p:pic>
        <p:nvPicPr>
          <p:cNvPr id="27" name="Picture 26" descr="1f91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20000">
            <a:off x="2395728" y="1700784"/>
            <a:ext cx="384048" cy="384048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 rot="21510000">
            <a:off x="548640" y="3931920"/>
            <a:ext cx="2423160" cy="2057400"/>
          </a:xfrm>
          <a:prstGeom prst="rect">
            <a:avLst/>
          </a:prstGeom>
          <a:solidFill>
            <a:srgbClr val="FFD3DD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640080" tIns="115214" bIns="115214"/>
          <a:lstStyle/>
          <a:p>
            <a:pPr rtl="1" algn="r">
              <a:lnSpc>
                <a:spcPct val="112000"/>
              </a:lnSpc>
              <a:spcAft>
                <a:spcPts val="600"/>
              </a:spcAft>
            </a:pPr>
            <a:r>
              <a:rPr sz="1500" b="1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לחץ</a:t>
            </a:r>
          </a:p>
          <a:p>
            <a:pPr rtl="1" algn="r">
              <a:lnSpc>
                <a:spcPct val="115000"/>
              </a:lnSpc>
            </a:pPr>
            <a:r>
              <a:rPr sz="1250" b="0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«שלושה מבחנים באותו שבוע זה יותר מדי»</a:t>
            </a:r>
          </a:p>
        </p:txBody>
      </p:sp>
      <p:pic>
        <p:nvPicPr>
          <p:cNvPr id="29" name="Picture 28" descr="1f61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510000">
            <a:off x="2441448" y="4078224"/>
            <a:ext cx="384048" cy="384048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 rot="150000">
            <a:off x="3200400" y="3886200"/>
            <a:ext cx="2514600" cy="2103120"/>
          </a:xfrm>
          <a:prstGeom prst="rect">
            <a:avLst/>
          </a:prstGeom>
          <a:solidFill>
            <a:srgbClr val="FFF1A8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640080" tIns="115214" bIns="115214"/>
          <a:lstStyle/>
          <a:p>
            <a:pPr rtl="1" algn="r">
              <a:lnSpc>
                <a:spcPct val="105000"/>
              </a:lnSpc>
              <a:spcAft>
                <a:spcPts val="600"/>
              </a:spcAft>
            </a:pPr>
            <a:r>
              <a:rPr sz="1400" b="1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מה המורים יכולים לעשות</a:t>
            </a:r>
          </a:p>
          <a:p>
            <a:pPr rtl="1" algn="r">
              <a:lnSpc>
                <a:spcPct val="115000"/>
              </a:lnSpc>
            </a:pPr>
            <a:r>
              <a:rPr sz="1250" b="0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«להחזיר מבחנים מהר, כדי שנדע איפה אנחנו עומדים»</a:t>
            </a:r>
          </a:p>
        </p:txBody>
      </p:sp>
      <p:pic>
        <p:nvPicPr>
          <p:cNvPr id="31" name="Picture 30" descr="1f4a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50000">
            <a:off x="5184648" y="4032504"/>
            <a:ext cx="384048" cy="384048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6217920" y="6437376"/>
            <a:ext cx="5486400" cy="310896"/>
          </a:xfrm>
          <a:prstGeom prst="rect">
            <a:avLst/>
          </a:prstGeom>
          <a:noFill/>
        </p:spPr>
        <p:txBody>
          <a:bodyPr wrap="square" lIns="73152" rIns="73152" tIns="51206" bIns="51206" anchor="ctr"/>
          <a:lstStyle/>
          <a:p>
            <a:pPr rtl="1" algn="r">
              <a:lnSpc>
                <a:spcPct val="112000"/>
              </a:lnSpc>
            </a:pPr>
            <a:r>
              <a:rPr sz="1000" b="0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י״ב 13 · ישיבה פדגוגית · מחצית א׳ תשפ״ז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02920" y="6437376"/>
            <a:ext cx="5486400" cy="310896"/>
          </a:xfrm>
          <a:prstGeom prst="rect">
            <a:avLst/>
          </a:prstGeom>
          <a:noFill/>
        </p:spPr>
        <p:txBody>
          <a:bodyPr wrap="square" lIns="73152" rIns="73152" tIns="51206" bIns="51206" anchor="ctr"/>
          <a:lstStyle/>
          <a:p>
            <a:pPr rtl="1" algn="l">
              <a:lnSpc>
                <a:spcPct val="112000"/>
              </a:lnSpc>
            </a:pPr>
            <a:r>
              <a:rPr sz="1000" b="0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דוגמה בלבד, כל השמות והנתונים בדויים  ·  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292608"/>
            <a:ext cx="11183112" cy="868680"/>
          </a:xfrm>
          <a:prstGeom prst="rect">
            <a:avLst/>
          </a:prstGeom>
          <a:solidFill>
            <a:srgbClr val="FFFDF6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914400" tIns="192024" bIns="192024"/>
          <a:lstStyle/>
          <a:p>
            <a:pPr rtl="1" algn="r">
              <a:lnSpc>
                <a:spcPct val="112000"/>
              </a:lnSpc>
            </a:pPr>
            <a:r>
              <a:rPr sz="3000" b="1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מה כתבו למורים המקצועיים</a:t>
            </a:r>
          </a:p>
        </p:txBody>
      </p:sp>
      <p:pic>
        <p:nvPicPr>
          <p:cNvPr id="3" name="Picture 2" descr="2709_fe0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8520" y="429768"/>
            <a:ext cx="566928" cy="5669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365760"/>
            <a:ext cx="4754880" cy="731520"/>
          </a:xfrm>
          <a:prstGeom prst="rect">
            <a:avLst/>
          </a:prstGeom>
          <a:noFill/>
        </p:spPr>
        <p:txBody>
          <a:bodyPr wrap="square" lIns="73152" rIns="73152" tIns="51206" bIns="51206" anchor="ctr"/>
          <a:lstStyle/>
          <a:p>
            <a:pPr rtl="1" algn="l">
              <a:lnSpc>
                <a:spcPct val="112000"/>
              </a:lnSpc>
            </a:pPr>
            <a:r>
              <a:rPr sz="1300" b="0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מתוך סיכומי המחצית, בלי שמות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09360" y="1298448"/>
            <a:ext cx="4892040" cy="457200"/>
          </a:xfrm>
          <a:prstGeom prst="rect">
            <a:avLst/>
          </a:prstGeom>
          <a:noFill/>
        </p:spPr>
        <p:txBody>
          <a:bodyPr wrap="square" lIns="73152" rIns="73152" tIns="51206" bIns="51206" anchor="ctr"/>
          <a:lstStyle/>
          <a:p>
            <a:pPr rtl="1" algn="r">
              <a:lnSpc>
                <a:spcPct val="112000"/>
              </a:lnSpc>
            </a:pPr>
            <a:r>
              <a:rPr sz="2200" b="1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תודה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298448"/>
            <a:ext cx="4892040" cy="457200"/>
          </a:xfrm>
          <a:prstGeom prst="rect">
            <a:avLst/>
          </a:prstGeom>
          <a:noFill/>
        </p:spPr>
        <p:txBody>
          <a:bodyPr wrap="square" lIns="73152" rIns="73152" tIns="51206" bIns="51206" anchor="ctr"/>
          <a:lstStyle/>
          <a:p>
            <a:pPr rtl="1" algn="r">
              <a:lnSpc>
                <a:spcPct val="112000"/>
              </a:lnSpc>
            </a:pPr>
            <a:r>
              <a:rPr sz="2200" b="1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בקשות</a:t>
            </a:r>
          </a:p>
        </p:txBody>
      </p:sp>
      <p:pic>
        <p:nvPicPr>
          <p:cNvPr id="7" name="Picture 6" descr="1f49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47120" y="1325880"/>
            <a:ext cx="402336" cy="402336"/>
          </a:xfrm>
          <a:prstGeom prst="rect">
            <a:avLst/>
          </a:prstGeom>
        </p:spPr>
      </p:pic>
      <p:pic>
        <p:nvPicPr>
          <p:cNvPr id="8" name="Picture 7" descr="1f64b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0680" y="1325880"/>
            <a:ext cx="402336" cy="40233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 rot="21480000">
            <a:off x="9006840" y="1874519"/>
            <a:ext cx="2468880" cy="2011680"/>
          </a:xfrm>
          <a:prstGeom prst="rect">
            <a:avLst/>
          </a:prstGeom>
          <a:solidFill>
            <a:srgbClr val="FFF1A8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rtl="1" algn="r">
              <a:lnSpc>
                <a:spcPct val="112000"/>
              </a:lnSpc>
              <a:spcAft>
                <a:spcPts val="600"/>
              </a:spcAft>
            </a:pPr>
            <a:r>
              <a:rPr sz="1300" b="1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למורה לביולוגיה</a:t>
            </a:r>
          </a:p>
          <a:p>
            <a:pPr rtl="1" algn="r">
              <a:lnSpc>
                <a:spcPct val="118000"/>
              </a:lnSpc>
            </a:pPr>
            <a:r>
              <a:rPr sz="1500" b="0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«תודה שהפכת את התא לסדרה שבא לראות עוד פרק ממנה»</a:t>
            </a:r>
          </a:p>
        </p:txBody>
      </p:sp>
      <p:sp>
        <p:nvSpPr>
          <p:cNvPr id="10" name="Rectangle 9"/>
          <p:cNvSpPr/>
          <p:nvPr/>
        </p:nvSpPr>
        <p:spPr>
          <a:xfrm rot="21300000">
            <a:off x="9738360" y="1755648"/>
            <a:ext cx="1005840" cy="274320"/>
          </a:xfrm>
          <a:prstGeom prst="rect">
            <a:avLst/>
          </a:prstGeom>
          <a:solidFill>
            <a:srgbClr val="F7F3E6">
              <a:alpha val="7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ectangle 10"/>
          <p:cNvSpPr/>
          <p:nvPr/>
        </p:nvSpPr>
        <p:spPr>
          <a:xfrm rot="108000">
            <a:off x="6309360" y="1874519"/>
            <a:ext cx="2468880" cy="2011680"/>
          </a:xfrm>
          <a:prstGeom prst="rect">
            <a:avLst/>
          </a:prstGeom>
          <a:solidFill>
            <a:srgbClr val="D5F0C8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329184" bIns="128015"/>
          <a:lstStyle/>
          <a:p>
            <a:pPr rtl="1" algn="r">
              <a:lnSpc>
                <a:spcPct val="112000"/>
              </a:lnSpc>
              <a:spcAft>
                <a:spcPts val="600"/>
              </a:spcAft>
            </a:pPr>
            <a:r>
              <a:rPr sz="1300" b="1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למורה למתמטיקה</a:t>
            </a:r>
          </a:p>
          <a:p>
            <a:pPr rtl="1" algn="r">
              <a:lnSpc>
                <a:spcPct val="118000"/>
              </a:lnSpc>
            </a:pPr>
            <a:r>
              <a:rPr sz="1500" b="0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«תודה על הסבלנות כשהסברת את שאלה 5 בפעם החמישית»</a:t>
            </a:r>
          </a:p>
        </p:txBody>
      </p:sp>
      <p:sp>
        <p:nvSpPr>
          <p:cNvPr id="12" name="Oval 11"/>
          <p:cNvSpPr/>
          <p:nvPr/>
        </p:nvSpPr>
        <p:spPr>
          <a:xfrm>
            <a:off x="7443216" y="1929384"/>
            <a:ext cx="201168" cy="201168"/>
          </a:xfrm>
          <a:prstGeom prst="ellipse">
            <a:avLst/>
          </a:prstGeom>
          <a:solidFill>
            <a:srgbClr val="E2483D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ectangle 12"/>
          <p:cNvSpPr/>
          <p:nvPr/>
        </p:nvSpPr>
        <p:spPr>
          <a:xfrm rot="21528000">
            <a:off x="9006840" y="4114800"/>
            <a:ext cx="2468880" cy="2011680"/>
          </a:xfrm>
          <a:prstGeom prst="rect">
            <a:avLst/>
          </a:prstGeom>
          <a:solidFill>
            <a:srgbClr val="FFD3DD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rtl="1" algn="r">
              <a:lnSpc>
                <a:spcPct val="112000"/>
              </a:lnSpc>
              <a:spcAft>
                <a:spcPts val="600"/>
              </a:spcAft>
            </a:pPr>
            <a:r>
              <a:rPr sz="1300" b="1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לרכזת השכבה</a:t>
            </a:r>
          </a:p>
          <a:p>
            <a:pPr rtl="1" algn="r">
              <a:lnSpc>
                <a:spcPct val="118000"/>
              </a:lnSpc>
            </a:pPr>
            <a:r>
              <a:rPr sz="1500" b="0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«תודה שתמיד יש לך דקה בשבילנו, גם בהפסקה»</a:t>
            </a:r>
          </a:p>
        </p:txBody>
      </p:sp>
      <p:sp>
        <p:nvSpPr>
          <p:cNvPr id="14" name="Rectangle 13"/>
          <p:cNvSpPr/>
          <p:nvPr/>
        </p:nvSpPr>
        <p:spPr>
          <a:xfrm rot="21348000">
            <a:off x="9738360" y="3995928"/>
            <a:ext cx="1005840" cy="274320"/>
          </a:xfrm>
          <a:prstGeom prst="rect">
            <a:avLst/>
          </a:prstGeom>
          <a:solidFill>
            <a:srgbClr val="F7F3E6">
              <a:alpha val="7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 rot="132000">
            <a:off x="6309360" y="4114800"/>
            <a:ext cx="2468880" cy="2011680"/>
          </a:xfrm>
          <a:prstGeom prst="rect">
            <a:avLst/>
          </a:prstGeom>
          <a:solidFill>
            <a:srgbClr val="CDE8F6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329184" bIns="128015"/>
          <a:lstStyle/>
          <a:p>
            <a:pPr rtl="1" algn="r">
              <a:lnSpc>
                <a:spcPct val="112000"/>
              </a:lnSpc>
              <a:spcAft>
                <a:spcPts val="600"/>
              </a:spcAft>
            </a:pPr>
            <a:r>
              <a:rPr sz="1300" b="1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למורה לספרות</a:t>
            </a:r>
          </a:p>
          <a:p>
            <a:pPr rtl="1" algn="r">
              <a:lnSpc>
                <a:spcPct val="118000"/>
              </a:lnSpc>
            </a:pPr>
            <a:r>
              <a:rPr sz="1500" b="0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«תודה שנתת לנו לבחור את הספר בעצמנו»</a:t>
            </a:r>
          </a:p>
        </p:txBody>
      </p:sp>
      <p:sp>
        <p:nvSpPr>
          <p:cNvPr id="16" name="Oval 15"/>
          <p:cNvSpPr/>
          <p:nvPr/>
        </p:nvSpPr>
        <p:spPr>
          <a:xfrm>
            <a:off x="7443216" y="4169663"/>
            <a:ext cx="201168" cy="201168"/>
          </a:xfrm>
          <a:prstGeom prst="ellipse">
            <a:avLst/>
          </a:prstGeom>
          <a:solidFill>
            <a:srgbClr val="E2483D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ectangle 16"/>
          <p:cNvSpPr/>
          <p:nvPr/>
        </p:nvSpPr>
        <p:spPr>
          <a:xfrm rot="90000">
            <a:off x="3200400" y="1874519"/>
            <a:ext cx="2468880" cy="2011680"/>
          </a:xfrm>
          <a:prstGeom prst="rect">
            <a:avLst/>
          </a:prstGeom>
          <a:solidFill>
            <a:srgbClr val="E3D7F5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rtl="1" algn="r">
              <a:lnSpc>
                <a:spcPct val="112000"/>
              </a:lnSpc>
              <a:spcAft>
                <a:spcPts val="600"/>
              </a:spcAft>
            </a:pPr>
            <a:r>
              <a:rPr sz="1300" b="1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לכל המורים</a:t>
            </a:r>
          </a:p>
          <a:p>
            <a:pPr rtl="1" algn="r">
              <a:lnSpc>
                <a:spcPct val="118000"/>
              </a:lnSpc>
            </a:pPr>
            <a:r>
              <a:rPr sz="1500" b="0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«אפשר לקבל את לוח המבחנים חודש מראש?»</a:t>
            </a:r>
          </a:p>
        </p:txBody>
      </p:sp>
      <p:sp>
        <p:nvSpPr>
          <p:cNvPr id="18" name="Rectangle 17"/>
          <p:cNvSpPr/>
          <p:nvPr/>
        </p:nvSpPr>
        <p:spPr>
          <a:xfrm rot="21510000">
            <a:off x="3931920" y="1755648"/>
            <a:ext cx="1005840" cy="274320"/>
          </a:xfrm>
          <a:prstGeom prst="rect">
            <a:avLst/>
          </a:prstGeom>
          <a:solidFill>
            <a:srgbClr val="F7F3E6">
              <a:alpha val="7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ectangle 18"/>
          <p:cNvSpPr/>
          <p:nvPr/>
        </p:nvSpPr>
        <p:spPr>
          <a:xfrm rot="21480000">
            <a:off x="502920" y="1874519"/>
            <a:ext cx="2468880" cy="2011680"/>
          </a:xfrm>
          <a:prstGeom prst="rect">
            <a:avLst/>
          </a:prstGeom>
          <a:solidFill>
            <a:srgbClr val="FFDDB8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329184" bIns="128015"/>
          <a:lstStyle/>
          <a:p>
            <a:pPr rtl="1" algn="r">
              <a:lnSpc>
                <a:spcPct val="112000"/>
              </a:lnSpc>
              <a:spcAft>
                <a:spcPts val="600"/>
              </a:spcAft>
            </a:pPr>
            <a:r>
              <a:rPr sz="1300" b="1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למורה לאנגלית</a:t>
            </a:r>
          </a:p>
          <a:p>
            <a:pPr rtl="1" algn="r">
              <a:lnSpc>
                <a:spcPct val="118000"/>
              </a:lnSpc>
            </a:pPr>
            <a:r>
              <a:rPr sz="1500" b="0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«עוד שיעור חזרה אחד לפני הבגרות»</a:t>
            </a:r>
          </a:p>
        </p:txBody>
      </p:sp>
      <p:sp>
        <p:nvSpPr>
          <p:cNvPr id="20" name="Oval 19"/>
          <p:cNvSpPr/>
          <p:nvPr/>
        </p:nvSpPr>
        <p:spPr>
          <a:xfrm>
            <a:off x="1636776" y="1929384"/>
            <a:ext cx="201168" cy="201168"/>
          </a:xfrm>
          <a:prstGeom prst="ellipse">
            <a:avLst/>
          </a:prstGeom>
          <a:solidFill>
            <a:srgbClr val="E2483D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ectangle 20"/>
          <p:cNvSpPr/>
          <p:nvPr/>
        </p:nvSpPr>
        <p:spPr>
          <a:xfrm rot="120000">
            <a:off x="3200400" y="4114800"/>
            <a:ext cx="2468880" cy="2011680"/>
          </a:xfrm>
          <a:prstGeom prst="rect">
            <a:avLst/>
          </a:prstGeom>
          <a:solidFill>
            <a:srgbClr val="FFF1A8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rtl="1" algn="r">
              <a:lnSpc>
                <a:spcPct val="112000"/>
              </a:lnSpc>
              <a:spcAft>
                <a:spcPts val="600"/>
              </a:spcAft>
            </a:pPr>
            <a:r>
              <a:rPr sz="1300" b="1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לכל המורים</a:t>
            </a:r>
          </a:p>
          <a:p>
            <a:pPr rtl="1" algn="r">
              <a:lnSpc>
                <a:spcPct val="118000"/>
              </a:lnSpc>
            </a:pPr>
            <a:r>
              <a:rPr sz="1500" b="0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«פחות שיעורי בית בשבוע של בגרות»</a:t>
            </a:r>
          </a:p>
        </p:txBody>
      </p:sp>
      <p:sp>
        <p:nvSpPr>
          <p:cNvPr id="22" name="Rectangle 21"/>
          <p:cNvSpPr/>
          <p:nvPr/>
        </p:nvSpPr>
        <p:spPr>
          <a:xfrm rot="21540000">
            <a:off x="3931920" y="3995928"/>
            <a:ext cx="1005840" cy="274320"/>
          </a:xfrm>
          <a:prstGeom prst="rect">
            <a:avLst/>
          </a:prstGeom>
          <a:solidFill>
            <a:srgbClr val="F7F3E6">
              <a:alpha val="7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ectangle 22"/>
          <p:cNvSpPr/>
          <p:nvPr/>
        </p:nvSpPr>
        <p:spPr>
          <a:xfrm rot="21510000">
            <a:off x="502920" y="4114800"/>
            <a:ext cx="2468880" cy="2011680"/>
          </a:xfrm>
          <a:prstGeom prst="rect">
            <a:avLst/>
          </a:prstGeom>
          <a:solidFill>
            <a:srgbClr val="D5F0C8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329184" bIns="128015"/>
          <a:lstStyle/>
          <a:p>
            <a:pPr rtl="1" algn="r">
              <a:lnSpc>
                <a:spcPct val="112000"/>
              </a:lnSpc>
              <a:spcAft>
                <a:spcPts val="600"/>
              </a:spcAft>
            </a:pPr>
            <a:r>
              <a:rPr sz="1300" b="1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למורה להיסטוריה</a:t>
            </a:r>
          </a:p>
          <a:p>
            <a:pPr rtl="1" algn="r">
              <a:lnSpc>
                <a:spcPct val="118000"/>
              </a:lnSpc>
            </a:pPr>
            <a:r>
              <a:rPr sz="1500" b="0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«יותר דוגמאות מהחיים, פחות סיכומים ארוכים»</a:t>
            </a:r>
          </a:p>
        </p:txBody>
      </p:sp>
      <p:sp>
        <p:nvSpPr>
          <p:cNvPr id="24" name="Oval 23"/>
          <p:cNvSpPr/>
          <p:nvPr/>
        </p:nvSpPr>
        <p:spPr>
          <a:xfrm>
            <a:off x="1636776" y="4169663"/>
            <a:ext cx="201168" cy="201168"/>
          </a:xfrm>
          <a:prstGeom prst="ellipse">
            <a:avLst/>
          </a:prstGeom>
          <a:solidFill>
            <a:srgbClr val="E2483D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Rectangle 24"/>
          <p:cNvSpPr/>
          <p:nvPr/>
        </p:nvSpPr>
        <p:spPr>
          <a:xfrm>
            <a:off x="6080760" y="1417320"/>
            <a:ext cx="27432" cy="4754880"/>
          </a:xfrm>
          <a:prstGeom prst="rect">
            <a:avLst/>
          </a:prstGeom>
          <a:solidFill>
            <a:srgbClr val="BFAF9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6217920" y="6437376"/>
            <a:ext cx="5486400" cy="310896"/>
          </a:xfrm>
          <a:prstGeom prst="rect">
            <a:avLst/>
          </a:prstGeom>
          <a:noFill/>
        </p:spPr>
        <p:txBody>
          <a:bodyPr wrap="square" lIns="73152" rIns="73152" tIns="51206" bIns="51206" anchor="ctr"/>
          <a:lstStyle/>
          <a:p>
            <a:pPr rtl="1" algn="r">
              <a:lnSpc>
                <a:spcPct val="112000"/>
              </a:lnSpc>
            </a:pPr>
            <a:r>
              <a:rPr sz="1000" b="0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י״ב 13 · ישיבה פדגוגית · מחצית א׳ תשפ״ז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02920" y="6437376"/>
            <a:ext cx="5486400" cy="310896"/>
          </a:xfrm>
          <a:prstGeom prst="rect">
            <a:avLst/>
          </a:prstGeom>
          <a:noFill/>
        </p:spPr>
        <p:txBody>
          <a:bodyPr wrap="square" lIns="73152" rIns="73152" tIns="51206" bIns="51206" anchor="ctr"/>
          <a:lstStyle/>
          <a:p>
            <a:pPr rtl="1" algn="l">
              <a:lnSpc>
                <a:spcPct val="112000"/>
              </a:lnSpc>
            </a:pPr>
            <a:r>
              <a:rPr sz="1000" b="0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דוגמה בלבד, כל השמות והנתונים בדויים  ·  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292608"/>
            <a:ext cx="11183112" cy="868680"/>
          </a:xfrm>
          <a:prstGeom prst="rect">
            <a:avLst/>
          </a:prstGeom>
          <a:solidFill>
            <a:srgbClr val="FFFDF6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914400" tIns="192024" bIns="192024"/>
          <a:lstStyle/>
          <a:p>
            <a:pPr rtl="1" algn="r">
              <a:lnSpc>
                <a:spcPct val="112000"/>
              </a:lnSpc>
            </a:pPr>
            <a:r>
              <a:rPr sz="3000" b="1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«אני מאמין» וחוזקות הכיתה</a:t>
            </a:r>
          </a:p>
        </p:txBody>
      </p:sp>
      <p:pic>
        <p:nvPicPr>
          <p:cNvPr id="3" name="Picture 2" descr="1f33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8520" y="429768"/>
            <a:ext cx="566928" cy="56692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 rot="21510000">
            <a:off x="6675120" y="1508760"/>
            <a:ext cx="4983480" cy="2468880"/>
          </a:xfrm>
          <a:prstGeom prst="rect">
            <a:avLst/>
          </a:prstGeom>
          <a:solidFill>
            <a:srgbClr val="FFF1A8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56032" rIns="694944" tIns="179222" bIns="179222"/>
          <a:lstStyle/>
          <a:p>
            <a:pPr rtl="1" algn="r">
              <a:lnSpc>
                <a:spcPct val="112000"/>
              </a:lnSpc>
              <a:spcAft>
                <a:spcPts val="1000"/>
              </a:spcAft>
            </a:pPr>
            <a:r>
              <a:rPr sz="1900" b="1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אני מאמין של י״ב 13</a:t>
            </a:r>
          </a:p>
          <a:p>
            <a:pPr rtl="1" algn="r">
              <a:lnSpc>
                <a:spcPct val="130000"/>
              </a:lnSpc>
            </a:pPr>
            <a:r>
              <a:rPr sz="2000" b="0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«אנחנו כיתה שלא משאירה אף אחד מאחור. מגיעים לקו הסיום ביחד, עם הומור, ולפעמים גם עם קפה.»</a:t>
            </a:r>
          </a:p>
        </p:txBody>
      </p:sp>
      <p:pic>
        <p:nvPicPr>
          <p:cNvPr id="5" name="Picture 4" descr="1f4d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510000">
            <a:off x="11073384" y="1655063"/>
            <a:ext cx="438912" cy="43891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 rot="21330000">
            <a:off x="8663940" y="1389888"/>
            <a:ext cx="1005840" cy="274320"/>
          </a:xfrm>
          <a:prstGeom prst="rect">
            <a:avLst/>
          </a:prstGeom>
          <a:solidFill>
            <a:srgbClr val="F7F3E6">
              <a:alpha val="7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ectangle 6"/>
          <p:cNvSpPr/>
          <p:nvPr/>
        </p:nvSpPr>
        <p:spPr>
          <a:xfrm rot="120000">
            <a:off x="10058400" y="4297680"/>
            <a:ext cx="1572768" cy="1828800"/>
          </a:xfrm>
          <a:prstGeom prst="rect">
            <a:avLst/>
          </a:prstGeom>
          <a:solidFill>
            <a:srgbClr val="D5F0C8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tIns="64007" bIns="64007"/>
          <a:lstStyle/>
          <a:p>
            <a:pPr rtl="1" algn="ctr">
              <a:lnSpc>
                <a:spcPct val="112000"/>
              </a:lnSpc>
            </a:pPr>
            <a:r>
              <a:rPr sz="3000" b="0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/>
            </a:r>
          </a:p>
          <a:p>
            <a:pPr rtl="1" algn="ctr">
              <a:lnSpc>
                <a:spcPct val="112000"/>
              </a:lnSpc>
              <a:spcAft>
                <a:spcPts val="300"/>
              </a:spcAft>
            </a:pPr>
            <a:r>
              <a:rPr sz="1400" b="1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עזרה הדדית</a:t>
            </a:r>
          </a:p>
          <a:p>
            <a:pPr rtl="1" algn="ctr">
              <a:lnSpc>
                <a:spcPct val="112000"/>
              </a:lnSpc>
            </a:pPr>
            <a:r>
              <a:rPr sz="110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קבוצות לימוד לפני כל מבחן</a:t>
            </a:r>
          </a:p>
        </p:txBody>
      </p:sp>
      <p:pic>
        <p:nvPicPr>
          <p:cNvPr id="8" name="Picture 7" descr="1f91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20000">
            <a:off x="10643616" y="4389120"/>
            <a:ext cx="402336" cy="40233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 rot="21480000">
            <a:off x="8366760" y="4297680"/>
            <a:ext cx="1572768" cy="1828800"/>
          </a:xfrm>
          <a:prstGeom prst="rect">
            <a:avLst/>
          </a:prstGeom>
          <a:solidFill>
            <a:srgbClr val="CDE8F6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tIns="64007" bIns="64007"/>
          <a:lstStyle/>
          <a:p>
            <a:pPr rtl="1" algn="ctr">
              <a:lnSpc>
                <a:spcPct val="112000"/>
              </a:lnSpc>
            </a:pPr>
            <a:r>
              <a:rPr sz="3000" b="0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/>
            </a:r>
          </a:p>
          <a:p>
            <a:pPr rtl="1" algn="ctr">
              <a:lnSpc>
                <a:spcPct val="112000"/>
              </a:lnSpc>
              <a:spcAft>
                <a:spcPts val="300"/>
              </a:spcAft>
            </a:pPr>
            <a:r>
              <a:rPr sz="1400" b="1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מעורבות</a:t>
            </a:r>
          </a:p>
          <a:p>
            <a:pPr rtl="1" algn="ctr">
              <a:lnSpc>
                <a:spcPct val="112000"/>
              </a:lnSpc>
            </a:pPr>
            <a:r>
              <a:rPr sz="110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כל הכיתה במחויבות אישית, 6 בגינה הקהילתית</a:t>
            </a:r>
          </a:p>
        </p:txBody>
      </p:sp>
      <p:pic>
        <p:nvPicPr>
          <p:cNvPr id="10" name="Picture 9" descr="1f33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480000">
            <a:off x="8951976" y="4389120"/>
            <a:ext cx="402336" cy="402336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 rot="90000">
            <a:off x="6675120" y="4297680"/>
            <a:ext cx="1572768" cy="1828800"/>
          </a:xfrm>
          <a:prstGeom prst="rect">
            <a:avLst/>
          </a:prstGeom>
          <a:solidFill>
            <a:srgbClr val="FFD3DD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tIns="64007" bIns="64007"/>
          <a:lstStyle/>
          <a:p>
            <a:pPr rtl="1" algn="ctr">
              <a:lnSpc>
                <a:spcPct val="112000"/>
              </a:lnSpc>
            </a:pPr>
            <a:r>
              <a:rPr sz="3000" b="0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/>
            </a:r>
          </a:p>
          <a:p>
            <a:pPr rtl="1" algn="ctr">
              <a:lnSpc>
                <a:spcPct val="112000"/>
              </a:lnSpc>
              <a:spcAft>
                <a:spcPts val="300"/>
              </a:spcAft>
            </a:pPr>
            <a:r>
              <a:rPr sz="1400" b="1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יצירתיות</a:t>
            </a:r>
          </a:p>
          <a:p>
            <a:pPr rtl="1" algn="ctr">
              <a:lnSpc>
                <a:spcPct val="112000"/>
              </a:lnSpc>
            </a:pPr>
            <a:r>
              <a:rPr sz="110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הכינו את קישוטי חנוכה לכל השכבה</a:t>
            </a:r>
          </a:p>
        </p:txBody>
      </p:sp>
      <p:pic>
        <p:nvPicPr>
          <p:cNvPr id="12" name="Picture 11" descr="1f3a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90000">
            <a:off x="7260336" y="4389120"/>
            <a:ext cx="402336" cy="402336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 rot="48000">
            <a:off x="548640" y="1508760"/>
            <a:ext cx="5669280" cy="4617720"/>
          </a:xfrm>
          <a:prstGeom prst="rect">
            <a:avLst/>
          </a:prstGeom>
          <a:solidFill>
            <a:srgbClr val="FFFBEF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74320" rIns="713232" tIns="192024" bIns="192024"/>
          <a:lstStyle/>
          <a:p>
            <a:pPr rtl="1" algn="r">
              <a:lnSpc>
                <a:spcPct val="112000"/>
              </a:lnSpc>
              <a:spcAft>
                <a:spcPts val="1600"/>
              </a:spcAft>
            </a:pPr>
            <a:r>
              <a:rPr sz="2000" b="1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עיקרי הדברים שהתלמידים העלו</a:t>
            </a:r>
          </a:p>
          <a:p>
            <a:pPr rtl="1" algn="r">
              <a:lnSpc>
                <a:spcPct val="120000"/>
              </a:lnSpc>
              <a:spcAft>
                <a:spcPts val="1600"/>
              </a:spcAft>
            </a:pPr>
            <a:r>
              <a:rPr sz="1700" b="1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1. </a:t>
            </a:r>
            <a:r>
              <a:rPr sz="170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רוצים לוח מבחנים מסודר, בלי שלושה מבחנים בשבוע.</a:t>
            </a:r>
          </a:p>
          <a:p>
            <a:pPr rtl="1" algn="r">
              <a:lnSpc>
                <a:spcPct val="120000"/>
              </a:lnSpc>
              <a:spcAft>
                <a:spcPts val="1600"/>
              </a:spcAft>
            </a:pPr>
            <a:r>
              <a:rPr sz="1700" b="1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2. </a:t>
            </a:r>
            <a:r>
              <a:rPr sz="170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מרגישים שייכות גבוהה, ובמיוחד בזכות קבוצות הלמידה.</a:t>
            </a:r>
          </a:p>
          <a:p>
            <a:pPr rtl="1" algn="r">
              <a:lnSpc>
                <a:spcPct val="120000"/>
              </a:lnSpc>
              <a:spcAft>
                <a:spcPts val="1600"/>
              </a:spcAft>
            </a:pPr>
            <a:r>
              <a:rPr sz="1700" b="1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3. </a:t>
            </a:r>
            <a:r>
              <a:rPr sz="170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הלחץ לקראת הבגרויות עולה, וחלק לא ישנים מספיק.</a:t>
            </a:r>
          </a:p>
          <a:p>
            <a:pPr rtl="1" algn="r">
              <a:lnSpc>
                <a:spcPct val="120000"/>
              </a:lnSpc>
              <a:spcAft>
                <a:spcPts val="1600"/>
              </a:spcAft>
            </a:pPr>
            <a:r>
              <a:rPr sz="1700" b="1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4. </a:t>
            </a:r>
            <a:r>
              <a:rPr sz="170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מבקשים שיחה אישית עם המחנך פעם במחצית.</a:t>
            </a:r>
          </a:p>
          <a:p>
            <a:pPr rtl="1" algn="r">
              <a:lnSpc>
                <a:spcPct val="120000"/>
              </a:lnSpc>
              <a:spcAft>
                <a:spcPts val="1600"/>
              </a:spcAft>
            </a:pPr>
            <a:r>
              <a:rPr sz="1700" b="1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5. </a:t>
            </a:r>
            <a:r>
              <a:rPr sz="170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מודים למורים על הסבלנות ועל שיעורי החזרה.</a:t>
            </a:r>
          </a:p>
        </p:txBody>
      </p:sp>
      <p:pic>
        <p:nvPicPr>
          <p:cNvPr id="14" name="Picture 13" descr="1f5e3_fe0f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48000">
            <a:off x="5614416" y="1655063"/>
            <a:ext cx="457200" cy="45720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 rot="21468000">
            <a:off x="2880360" y="1389888"/>
            <a:ext cx="1005840" cy="274320"/>
          </a:xfrm>
          <a:prstGeom prst="rect">
            <a:avLst/>
          </a:prstGeom>
          <a:solidFill>
            <a:srgbClr val="F7F3E6">
              <a:alpha val="7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6217920" y="6437376"/>
            <a:ext cx="5486400" cy="310896"/>
          </a:xfrm>
          <a:prstGeom prst="rect">
            <a:avLst/>
          </a:prstGeom>
          <a:noFill/>
        </p:spPr>
        <p:txBody>
          <a:bodyPr wrap="square" lIns="73152" rIns="73152" tIns="51206" bIns="51206" anchor="ctr"/>
          <a:lstStyle/>
          <a:p>
            <a:pPr rtl="1" algn="r">
              <a:lnSpc>
                <a:spcPct val="112000"/>
              </a:lnSpc>
            </a:pPr>
            <a:r>
              <a:rPr sz="1000" b="0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י״ב 13 · ישיבה פדגוגית · מחצית א׳ תשפ״ז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6437376"/>
            <a:ext cx="5486400" cy="310896"/>
          </a:xfrm>
          <a:prstGeom prst="rect">
            <a:avLst/>
          </a:prstGeom>
          <a:noFill/>
        </p:spPr>
        <p:txBody>
          <a:bodyPr wrap="square" lIns="73152" rIns="73152" tIns="51206" bIns="51206" anchor="ctr"/>
          <a:lstStyle/>
          <a:p>
            <a:pPr rtl="1" algn="l">
              <a:lnSpc>
                <a:spcPct val="112000"/>
              </a:lnSpc>
            </a:pPr>
            <a:r>
              <a:rPr sz="1000" b="0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דוגמה בלבד, כל השמות והנתונים בדויים  ·  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292608"/>
            <a:ext cx="11183112" cy="868680"/>
          </a:xfrm>
          <a:prstGeom prst="rect">
            <a:avLst/>
          </a:prstGeom>
          <a:solidFill>
            <a:srgbClr val="FFFDF6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914400" tIns="192024" bIns="192024"/>
          <a:lstStyle/>
          <a:p>
            <a:pPr rtl="1" algn="r">
              <a:lnSpc>
                <a:spcPct val="112000"/>
              </a:lnSpc>
            </a:pPr>
            <a:r>
              <a:rPr sz="3000" b="1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שיטת הרמזור: איך הגדרנו?</a:t>
            </a:r>
          </a:p>
        </p:txBody>
      </p:sp>
      <p:pic>
        <p:nvPicPr>
          <p:cNvPr id="3" name="Picture 2" descr="1f6a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8520" y="429768"/>
            <a:ext cx="566928" cy="5669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365760"/>
            <a:ext cx="4754880" cy="731520"/>
          </a:xfrm>
          <a:prstGeom prst="rect">
            <a:avLst/>
          </a:prstGeom>
          <a:noFill/>
        </p:spPr>
        <p:txBody>
          <a:bodyPr wrap="square" lIns="73152" rIns="73152" tIns="51206" bIns="51206" anchor="ctr"/>
          <a:lstStyle/>
          <a:p>
            <a:pPr rtl="1" algn="l">
              <a:lnSpc>
                <a:spcPct val="112000"/>
              </a:lnSpc>
            </a:pPr>
            <a:r>
              <a:rPr sz="1300" b="0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המחנך מגדיר · אפשר לשנות לכל כיתה</a:t>
            </a:r>
          </a:p>
        </p:txBody>
      </p:sp>
      <p:sp>
        <p:nvSpPr>
          <p:cNvPr id="5" name="Rectangle 4"/>
          <p:cNvSpPr/>
          <p:nvPr/>
        </p:nvSpPr>
        <p:spPr>
          <a:xfrm rot="21510000">
            <a:off x="8092440" y="1600200"/>
            <a:ext cx="3429000" cy="3657600"/>
          </a:xfrm>
          <a:prstGeom prst="rect">
            <a:avLst/>
          </a:prstGeom>
          <a:solidFill>
            <a:srgbClr val="D5F0C8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rtl="1" algn="ctr">
              <a:lnSpc>
                <a:spcPct val="112000"/>
              </a:lnSpc>
            </a:pPr>
            <a:r>
              <a:rPr sz="1000" b="0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/>
            </a:r>
          </a:p>
        </p:txBody>
      </p:sp>
      <p:sp>
        <p:nvSpPr>
          <p:cNvPr id="6" name="Rectangle 5"/>
          <p:cNvSpPr/>
          <p:nvPr/>
        </p:nvSpPr>
        <p:spPr>
          <a:xfrm rot="21330000">
            <a:off x="9304019" y="1481328"/>
            <a:ext cx="1005840" cy="274320"/>
          </a:xfrm>
          <a:prstGeom prst="rect">
            <a:avLst/>
          </a:prstGeom>
          <a:solidFill>
            <a:srgbClr val="F7F3E6">
              <a:alpha val="7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Oval 6"/>
          <p:cNvSpPr/>
          <p:nvPr/>
        </p:nvSpPr>
        <p:spPr>
          <a:xfrm>
            <a:off x="9345167" y="1920240"/>
            <a:ext cx="914400" cy="914400"/>
          </a:xfrm>
          <a:prstGeom prst="ellipse">
            <a:avLst/>
          </a:prstGeom>
          <a:solidFill>
            <a:srgbClr val="3DAA5C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 rot="21510000">
            <a:off x="8275319" y="2926080"/>
            <a:ext cx="3063240" cy="2240280"/>
          </a:xfrm>
          <a:prstGeom prst="rect">
            <a:avLst/>
          </a:prstGeom>
          <a:noFill/>
        </p:spPr>
        <p:txBody>
          <a:bodyPr wrap="square" lIns="109728" rIns="109728" tIns="76809" bIns="76809" anchor="t"/>
          <a:lstStyle/>
          <a:p>
            <a:pPr rtl="1" algn="ctr">
              <a:lnSpc>
                <a:spcPct val="112000"/>
              </a:lnSpc>
              <a:spcAft>
                <a:spcPts val="800"/>
              </a:spcAft>
            </a:pPr>
            <a:r>
              <a:rPr sz="2600" b="1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ירוק</a:t>
            </a:r>
            <a:r>
              <a:rPr sz="1800" b="0" i="0" lang="he-IL" altLang="en-US">
                <a:solidFill>
                  <a:srgbClr val="6B5D4A"/>
                </a:solidFill>
                <a:latin typeface="Playpen Sans Hebrew"/>
                <a:ea typeface="Playpen Sans Hebrew"/>
                <a:cs typeface="Playpen Sans Hebrew"/>
              </a:rPr>
              <a:t> · יציב</a:t>
            </a:r>
          </a:p>
          <a:p>
            <a:pPr rtl="1" algn="ctr">
              <a:lnSpc>
                <a:spcPct val="125000"/>
              </a:lnSpc>
              <a:spcAft>
                <a:spcPts val="1000"/>
              </a:spcAft>
            </a:pPr>
            <a:r>
              <a:rPr sz="160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ציונים יציבים, נוכחות מעל 90%, מתפקד/ת היטב</a:t>
            </a:r>
          </a:p>
          <a:p>
            <a:pPr rtl="1" algn="ctr">
              <a:lnSpc>
                <a:spcPct val="112000"/>
              </a:lnSpc>
            </a:pPr>
            <a:r>
              <a:rPr sz="1300" b="1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בכיתה: 17 תלמידים</a:t>
            </a:r>
          </a:p>
        </p:txBody>
      </p:sp>
      <p:sp>
        <p:nvSpPr>
          <p:cNvPr id="9" name="Rectangle 8"/>
          <p:cNvSpPr/>
          <p:nvPr/>
        </p:nvSpPr>
        <p:spPr>
          <a:xfrm rot="60000">
            <a:off x="4343400" y="1600200"/>
            <a:ext cx="3429000" cy="3657600"/>
          </a:xfrm>
          <a:prstGeom prst="rect">
            <a:avLst/>
          </a:prstGeom>
          <a:solidFill>
            <a:srgbClr val="FFF1A8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rtl="1" algn="ctr">
              <a:lnSpc>
                <a:spcPct val="112000"/>
              </a:lnSpc>
            </a:pPr>
            <a:r>
              <a:rPr sz="1000" b="0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/>
            </a:r>
          </a:p>
        </p:txBody>
      </p:sp>
      <p:sp>
        <p:nvSpPr>
          <p:cNvPr id="10" name="Rectangle 9"/>
          <p:cNvSpPr/>
          <p:nvPr/>
        </p:nvSpPr>
        <p:spPr>
          <a:xfrm rot="21480000">
            <a:off x="5554980" y="1481328"/>
            <a:ext cx="1005840" cy="274320"/>
          </a:xfrm>
          <a:prstGeom prst="rect">
            <a:avLst/>
          </a:prstGeom>
          <a:solidFill>
            <a:srgbClr val="F7F3E6">
              <a:alpha val="7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Oval 10"/>
          <p:cNvSpPr/>
          <p:nvPr/>
        </p:nvSpPr>
        <p:spPr>
          <a:xfrm>
            <a:off x="5596128" y="1920240"/>
            <a:ext cx="914400" cy="914400"/>
          </a:xfrm>
          <a:prstGeom prst="ellipse">
            <a:avLst/>
          </a:prstGeom>
          <a:solidFill>
            <a:srgbClr val="F2B600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 rot="60000">
            <a:off x="4526280" y="2926080"/>
            <a:ext cx="3063240" cy="2240280"/>
          </a:xfrm>
          <a:prstGeom prst="rect">
            <a:avLst/>
          </a:prstGeom>
          <a:noFill/>
        </p:spPr>
        <p:txBody>
          <a:bodyPr wrap="square" lIns="109728" rIns="109728" tIns="76809" bIns="76809" anchor="t"/>
          <a:lstStyle/>
          <a:p>
            <a:pPr rtl="1" algn="ctr">
              <a:lnSpc>
                <a:spcPct val="112000"/>
              </a:lnSpc>
              <a:spcAft>
                <a:spcPts val="800"/>
              </a:spcAft>
            </a:pPr>
            <a:r>
              <a:rPr sz="2600" b="1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צהוב</a:t>
            </a:r>
            <a:r>
              <a:rPr sz="1800" b="0" i="0" lang="he-IL" altLang="en-US">
                <a:solidFill>
                  <a:srgbClr val="6B5D4A"/>
                </a:solidFill>
                <a:latin typeface="Playpen Sans Hebrew"/>
                <a:ea typeface="Playpen Sans Hebrew"/>
                <a:cs typeface="Playpen Sans Hebrew"/>
              </a:rPr>
              <a:t> · שימו לב</a:t>
            </a:r>
          </a:p>
          <a:p>
            <a:pPr rtl="1" algn="ctr">
              <a:lnSpc>
                <a:spcPct val="125000"/>
              </a:lnSpc>
              <a:spcAft>
                <a:spcPts val="1000"/>
              </a:spcAft>
            </a:pPr>
            <a:r>
              <a:rPr sz="160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ירידה בתחום אחד (ציון, נוכחות או תפקוד)</a:t>
            </a:r>
          </a:p>
          <a:p>
            <a:pPr rtl="1" algn="ctr">
              <a:lnSpc>
                <a:spcPct val="112000"/>
              </a:lnSpc>
            </a:pPr>
            <a:r>
              <a:rPr sz="1300" b="1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בכיתה: 8 תלמידים</a:t>
            </a:r>
          </a:p>
        </p:txBody>
      </p:sp>
      <p:sp>
        <p:nvSpPr>
          <p:cNvPr id="13" name="Rectangle 12"/>
          <p:cNvSpPr/>
          <p:nvPr/>
        </p:nvSpPr>
        <p:spPr>
          <a:xfrm rot="21540000">
            <a:off x="594360" y="1600200"/>
            <a:ext cx="3429000" cy="3657600"/>
          </a:xfrm>
          <a:prstGeom prst="rect">
            <a:avLst/>
          </a:prstGeom>
          <a:solidFill>
            <a:srgbClr val="FFD3DD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rtl="1" algn="ctr">
              <a:lnSpc>
                <a:spcPct val="112000"/>
              </a:lnSpc>
            </a:pPr>
            <a:r>
              <a:rPr sz="1000" b="0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/>
            </a:r>
          </a:p>
        </p:txBody>
      </p:sp>
      <p:sp>
        <p:nvSpPr>
          <p:cNvPr id="14" name="Rectangle 13"/>
          <p:cNvSpPr/>
          <p:nvPr/>
        </p:nvSpPr>
        <p:spPr>
          <a:xfrm rot="21360000">
            <a:off x="1805940" y="1481328"/>
            <a:ext cx="1005840" cy="274320"/>
          </a:xfrm>
          <a:prstGeom prst="rect">
            <a:avLst/>
          </a:prstGeom>
          <a:solidFill>
            <a:srgbClr val="F7F3E6">
              <a:alpha val="7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1847088" y="1920240"/>
            <a:ext cx="914400" cy="914400"/>
          </a:xfrm>
          <a:prstGeom prst="ellipse">
            <a:avLst/>
          </a:prstGeom>
          <a:solidFill>
            <a:srgbClr val="E2483D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 rot="21540000">
            <a:off x="777240" y="2926080"/>
            <a:ext cx="3063240" cy="2240280"/>
          </a:xfrm>
          <a:prstGeom prst="rect">
            <a:avLst/>
          </a:prstGeom>
          <a:noFill/>
        </p:spPr>
        <p:txBody>
          <a:bodyPr wrap="square" lIns="109728" rIns="109728" tIns="76809" bIns="76809" anchor="t"/>
          <a:lstStyle/>
          <a:p>
            <a:pPr rtl="1" algn="ctr">
              <a:lnSpc>
                <a:spcPct val="112000"/>
              </a:lnSpc>
              <a:spcAft>
                <a:spcPts val="800"/>
              </a:spcAft>
            </a:pPr>
            <a:r>
              <a:rPr sz="2600" b="1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אדום</a:t>
            </a:r>
            <a:r>
              <a:rPr sz="1800" b="0" i="0" lang="he-IL" altLang="en-US">
                <a:solidFill>
                  <a:srgbClr val="6B5D4A"/>
                </a:solidFill>
                <a:latin typeface="Playpen Sans Hebrew"/>
                <a:ea typeface="Playpen Sans Hebrew"/>
                <a:cs typeface="Playpen Sans Hebrew"/>
              </a:rPr>
              <a:t> · צריך תוכנית</a:t>
            </a:r>
          </a:p>
          <a:p>
            <a:pPr rtl="1" algn="ctr">
              <a:lnSpc>
                <a:spcPct val="125000"/>
              </a:lnSpc>
              <a:spcAft>
                <a:spcPts val="1000"/>
              </a:spcAft>
            </a:pPr>
            <a:r>
              <a:rPr sz="160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כמה קשיים יחד, צריך תוכנית ומעקב</a:t>
            </a:r>
          </a:p>
          <a:p>
            <a:pPr rtl="1" algn="ctr">
              <a:lnSpc>
                <a:spcPct val="112000"/>
              </a:lnSpc>
            </a:pPr>
            <a:r>
              <a:rPr sz="1300" b="1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בכיתה: 3 תלמידים</a:t>
            </a:r>
          </a:p>
        </p:txBody>
      </p:sp>
      <p:sp>
        <p:nvSpPr>
          <p:cNvPr id="17" name="Rectangle 16"/>
          <p:cNvSpPr/>
          <p:nvPr/>
        </p:nvSpPr>
        <p:spPr>
          <a:xfrm rot="30000">
            <a:off x="3017520" y="5486400"/>
            <a:ext cx="6126480" cy="73152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548640" tIns="76809" bIns="76809"/>
          <a:lstStyle/>
          <a:p>
            <a:pPr rtl="1" algn="ctr">
              <a:lnSpc>
                <a:spcPct val="112000"/>
              </a:lnSpc>
            </a:pPr>
            <a:r>
              <a:rPr sz="1400" b="0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זו הגדרה לדוגמה. כל מחנך מחליט מה נחשב אצלו ירוק, צהוב ואדום.</a:t>
            </a:r>
          </a:p>
        </p:txBody>
      </p:sp>
      <p:pic>
        <p:nvPicPr>
          <p:cNvPr id="18" name="Picture 17" descr="270f_fe0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0000">
            <a:off x="8631936" y="5632704"/>
            <a:ext cx="365760" cy="36576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217920" y="6437376"/>
            <a:ext cx="5486400" cy="310896"/>
          </a:xfrm>
          <a:prstGeom prst="rect">
            <a:avLst/>
          </a:prstGeom>
          <a:noFill/>
        </p:spPr>
        <p:txBody>
          <a:bodyPr wrap="square" lIns="73152" rIns="73152" tIns="51206" bIns="51206" anchor="ctr"/>
          <a:lstStyle/>
          <a:p>
            <a:pPr rtl="1" algn="r">
              <a:lnSpc>
                <a:spcPct val="112000"/>
              </a:lnSpc>
            </a:pPr>
            <a:r>
              <a:rPr sz="1000" b="0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י״ב 13 · ישיבה פדגוגית · מחצית א׳ תשפ״ז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6437376"/>
            <a:ext cx="5486400" cy="310896"/>
          </a:xfrm>
          <a:prstGeom prst="rect">
            <a:avLst/>
          </a:prstGeom>
          <a:noFill/>
        </p:spPr>
        <p:txBody>
          <a:bodyPr wrap="square" lIns="73152" rIns="73152" tIns="51206" bIns="51206" anchor="ctr"/>
          <a:lstStyle/>
          <a:p>
            <a:pPr rtl="1" algn="l">
              <a:lnSpc>
                <a:spcPct val="112000"/>
              </a:lnSpc>
            </a:pPr>
            <a:r>
              <a:rPr sz="1000" b="0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דוגמה בלבד, כל השמות והנתונים בדויים  · 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292608"/>
            <a:ext cx="11183112" cy="868680"/>
          </a:xfrm>
          <a:prstGeom prst="rect">
            <a:avLst/>
          </a:prstGeom>
          <a:solidFill>
            <a:srgbClr val="FFFDF6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914400" tIns="192024" bIns="192024"/>
          <a:lstStyle/>
          <a:p>
            <a:pPr rtl="1" algn="r">
              <a:lnSpc>
                <a:spcPct val="112000"/>
              </a:lnSpc>
            </a:pPr>
            <a:r>
              <a:rPr sz="3000" b="1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התלמידים ברמזור</a:t>
            </a:r>
          </a:p>
        </p:txBody>
      </p:sp>
      <p:pic>
        <p:nvPicPr>
          <p:cNvPr id="3" name="Picture 2" descr="1f6a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8520" y="429768"/>
            <a:ext cx="566928" cy="5669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365760"/>
            <a:ext cx="4754880" cy="731520"/>
          </a:xfrm>
          <a:prstGeom prst="rect">
            <a:avLst/>
          </a:prstGeom>
          <a:noFill/>
        </p:spPr>
        <p:txBody>
          <a:bodyPr wrap="square" lIns="73152" rIns="73152" tIns="51206" bIns="51206" anchor="ctr"/>
          <a:lstStyle/>
          <a:p>
            <a:pPr rtl="1" algn="l">
              <a:lnSpc>
                <a:spcPct val="112000"/>
              </a:lnSpc>
            </a:pPr>
            <a:r>
              <a:rPr sz="1300" b="0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חלק 1 מתוך 4</a:t>
            </a:r>
          </a:p>
        </p:txBody>
      </p:sp>
      <p:sp>
        <p:nvSpPr>
          <p:cNvPr id="5" name="Rectangle 4"/>
          <p:cNvSpPr/>
          <p:nvPr/>
        </p:nvSpPr>
        <p:spPr>
          <a:xfrm rot="21552000">
            <a:off x="6217920" y="1463040"/>
            <a:ext cx="5440680" cy="4800600"/>
          </a:xfrm>
          <a:prstGeom prst="rect">
            <a:avLst/>
          </a:prstGeom>
          <a:solidFill>
            <a:srgbClr val="EAF7E4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 rot="21552000">
            <a:off x="6217920" y="1463040"/>
            <a:ext cx="5440680" cy="109728"/>
          </a:xfrm>
          <a:prstGeom prst="rect">
            <a:avLst/>
          </a:prstGeom>
          <a:solidFill>
            <a:srgbClr val="3DA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ectangle 6"/>
          <p:cNvSpPr/>
          <p:nvPr/>
        </p:nvSpPr>
        <p:spPr>
          <a:xfrm rot="21372000">
            <a:off x="8435340" y="1335024"/>
            <a:ext cx="1005840" cy="274320"/>
          </a:xfrm>
          <a:prstGeom prst="rect">
            <a:avLst/>
          </a:prstGeom>
          <a:solidFill>
            <a:srgbClr val="F7F3E6">
              <a:alpha val="7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 rot="21552000">
            <a:off x="6995159" y="1737360"/>
            <a:ext cx="3657600" cy="868680"/>
          </a:xfrm>
          <a:prstGeom prst="rect">
            <a:avLst/>
          </a:prstGeom>
          <a:noFill/>
        </p:spPr>
        <p:txBody>
          <a:bodyPr wrap="square" lIns="54864" rIns="54864" tIns="38404" bIns="38404" anchor="t"/>
          <a:lstStyle/>
          <a:p>
            <a:pPr rtl="1" algn="r">
              <a:lnSpc>
                <a:spcPct val="100000"/>
              </a:lnSpc>
            </a:pPr>
            <a:r>
              <a:rPr sz="2700" b="1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תלמיד תלמידי</a:t>
            </a:r>
          </a:p>
          <a:p>
            <a:pPr rtl="1" algn="r">
              <a:lnSpc>
                <a:spcPct val="112000"/>
              </a:lnSpc>
            </a:pPr>
            <a:r>
              <a:rPr sz="1400" b="1" i="0" lang="he-IL" altLang="en-US">
                <a:solidFill>
                  <a:srgbClr val="2E7D46"/>
                </a:solidFill>
                <a:latin typeface="Rubik"/>
                <a:ea typeface="Rubik"/>
                <a:cs typeface="Rubik"/>
              </a:rPr>
              <a:t>רמזור: ירוק</a:t>
            </a:r>
          </a:p>
        </p:txBody>
      </p:sp>
      <p:sp>
        <p:nvSpPr>
          <p:cNvPr id="9" name="TextBox 8"/>
          <p:cNvSpPr txBox="1"/>
          <p:nvPr/>
        </p:nvSpPr>
        <p:spPr>
          <a:xfrm rot="21552000">
            <a:off x="6327648" y="2788920"/>
            <a:ext cx="5221224" cy="3383280"/>
          </a:xfrm>
          <a:prstGeom prst="rect">
            <a:avLst/>
          </a:prstGeom>
          <a:noFill/>
        </p:spPr>
        <p:txBody>
          <a:bodyPr wrap="square" lIns="146304" rIns="146304" tIns="102412" bIns="102412" anchor="t"/>
          <a:lstStyle/>
          <a:p>
            <a:pPr rtl="1" algn="r">
              <a:lnSpc>
                <a:spcPct val="118000"/>
              </a:lnSpc>
              <a:spcAft>
                <a:spcPts val="800"/>
              </a:spcAft>
            </a:pPr>
            <a:r>
              <a:rPr sz="1450" b="1" i="0" lang="he-IL" altLang="en-US">
                <a:solidFill>
                  <a:srgbClr val="2E7D46"/>
                </a:solidFill>
                <a:latin typeface="Rubik"/>
                <a:ea typeface="Rubik"/>
                <a:cs typeface="Rubik"/>
              </a:rPr>
              <a:t>חוזקה: </a:t>
            </a:r>
            <a:r>
              <a:rPr sz="145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תלמיד לדוגמה במובן הטוב: עקבי, מנומס, ותמיד יש לו עט נוסף להשאיל.</a:t>
            </a:r>
          </a:p>
          <a:p>
            <a:pPr rtl="1" algn="r">
              <a:lnSpc>
                <a:spcPct val="118000"/>
              </a:lnSpc>
              <a:spcAft>
                <a:spcPts val="800"/>
              </a:spcAft>
            </a:pPr>
            <a:r>
              <a:rPr sz="1450" b="1" i="0" lang="he-IL" altLang="en-US">
                <a:solidFill>
                  <a:srgbClr val="2E7D46"/>
                </a:solidFill>
                <a:latin typeface="Rubik"/>
                <a:ea typeface="Rubik"/>
                <a:cs typeface="Rubik"/>
              </a:rPr>
              <a:t>תפקוד: </a:t>
            </a:r>
            <a:r>
              <a:rPr sz="145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נוכחות 97%, כל המטלות הוגשו בזמן. ממוצע 90.</a:t>
            </a:r>
          </a:p>
          <a:p>
            <a:pPr rtl="1" algn="r">
              <a:lnSpc>
                <a:spcPct val="118000"/>
              </a:lnSpc>
              <a:spcAft>
                <a:spcPts val="800"/>
              </a:spcAft>
            </a:pPr>
            <a:r>
              <a:rPr sz="1450" b="1" i="0" lang="he-IL" altLang="en-US">
                <a:solidFill>
                  <a:srgbClr val="2E7D46"/>
                </a:solidFill>
                <a:latin typeface="Rubik"/>
                <a:ea typeface="Rubik"/>
                <a:cs typeface="Rubik"/>
              </a:rPr>
              <a:t>קושי: </a:t>
            </a:r>
            <a:r>
              <a:rPr sz="145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לוקח על עצמו יותר מדי, ומגיע עייף לסוף השבוע.</a:t>
            </a:r>
          </a:p>
          <a:p>
            <a:pPr rtl="1" algn="r">
              <a:lnSpc>
                <a:spcPct val="118000"/>
              </a:lnSpc>
              <a:spcAft>
                <a:spcPts val="800"/>
              </a:spcAft>
            </a:pPr>
            <a:r>
              <a:rPr sz="1450" b="1" i="0" lang="he-IL" altLang="en-US">
                <a:solidFill>
                  <a:srgbClr val="2E7D46"/>
                </a:solidFill>
                <a:latin typeface="Rubik"/>
                <a:ea typeface="Rubik"/>
                <a:cs typeface="Rubik"/>
              </a:rPr>
              <a:t>מה כתב על עצמו </a:t>
            </a:r>
            <a:r>
              <a:rPr sz="1200" b="0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(בהסכמת התלמיד): </a:t>
            </a:r>
            <a:r>
              <a:rPr sz="1550" b="0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«אני טוב בלהספיק הכול. פחות טוב בלעצור.»</a:t>
            </a:r>
          </a:p>
          <a:p>
            <a:pPr rtl="1" algn="r">
              <a:lnSpc>
                <a:spcPct val="118000"/>
              </a:lnSpc>
              <a:spcAft>
                <a:spcPts val="800"/>
              </a:spcAft>
            </a:pPr>
            <a:r>
              <a:rPr sz="1450" b="1" i="0" lang="he-IL" altLang="en-US">
                <a:solidFill>
                  <a:srgbClr val="2E7D46"/>
                </a:solidFill>
                <a:latin typeface="Rubik"/>
                <a:ea typeface="Rubik"/>
                <a:cs typeface="Rubik"/>
              </a:rPr>
              <a:t>העזרה הנדרשת: </a:t>
            </a:r>
            <a:r>
              <a:rPr sz="145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עזרה בתעדוף בתקופת הבגרויות.</a:t>
            </a:r>
          </a:p>
          <a:p>
            <a:pPr rtl="1" algn="r">
              <a:lnSpc>
                <a:spcPct val="118000"/>
              </a:lnSpc>
            </a:pPr>
            <a:r>
              <a:rPr sz="1450" b="1" i="0" lang="he-IL" altLang="en-US">
                <a:solidFill>
                  <a:srgbClr val="2E7D46"/>
                </a:solidFill>
                <a:latin typeface="Rubik"/>
                <a:ea typeface="Rubik"/>
                <a:cs typeface="Rubik"/>
              </a:rPr>
              <a:t>הצעד הבא: </a:t>
            </a:r>
            <a:r>
              <a:rPr sz="145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שיחה אישית עם המחנך על חלוקת העומס, עד 15.2.</a:t>
            </a:r>
          </a:p>
        </p:txBody>
      </p:sp>
      <p:pic>
        <p:nvPicPr>
          <p:cNvPr id="10" name="Picture 9" descr="1f39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552000">
            <a:off x="10789920" y="1755648"/>
            <a:ext cx="621792" cy="621792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6446520" y="1737360"/>
            <a:ext cx="365760" cy="896112"/>
          </a:xfrm>
          <a:prstGeom prst="roundRect">
            <a:avLst/>
          </a:prstGeom>
          <a:solidFill>
            <a:srgbClr val="4A4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Oval 11"/>
          <p:cNvSpPr/>
          <p:nvPr/>
        </p:nvSpPr>
        <p:spPr>
          <a:xfrm>
            <a:off x="6519672" y="1810512"/>
            <a:ext cx="219456" cy="219456"/>
          </a:xfrm>
          <a:prstGeom prst="ellipse">
            <a:avLst/>
          </a:prstGeom>
          <a:solidFill>
            <a:srgbClr val="7A7A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Oval 12"/>
          <p:cNvSpPr/>
          <p:nvPr/>
        </p:nvSpPr>
        <p:spPr>
          <a:xfrm>
            <a:off x="6519672" y="2075688"/>
            <a:ext cx="219456" cy="219456"/>
          </a:xfrm>
          <a:prstGeom prst="ellipse">
            <a:avLst/>
          </a:prstGeom>
          <a:solidFill>
            <a:srgbClr val="7A7A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Oval 13"/>
          <p:cNvSpPr/>
          <p:nvPr/>
        </p:nvSpPr>
        <p:spPr>
          <a:xfrm>
            <a:off x="6519672" y="2340864"/>
            <a:ext cx="219456" cy="219456"/>
          </a:xfrm>
          <a:prstGeom prst="ellipse">
            <a:avLst/>
          </a:prstGeom>
          <a:solidFill>
            <a:srgbClr val="3DA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 rot="48000">
            <a:off x="548640" y="1463040"/>
            <a:ext cx="5440680" cy="4800600"/>
          </a:xfrm>
          <a:prstGeom prst="rect">
            <a:avLst/>
          </a:prstGeom>
          <a:solidFill>
            <a:srgbClr val="FFF6CC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ectangle 15"/>
          <p:cNvSpPr/>
          <p:nvPr/>
        </p:nvSpPr>
        <p:spPr>
          <a:xfrm rot="48000">
            <a:off x="548640" y="1463040"/>
            <a:ext cx="5440680" cy="109728"/>
          </a:xfrm>
          <a:prstGeom prst="rect">
            <a:avLst/>
          </a:prstGeom>
          <a:solidFill>
            <a:srgbClr val="F2B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ectangle 16"/>
          <p:cNvSpPr/>
          <p:nvPr/>
        </p:nvSpPr>
        <p:spPr>
          <a:xfrm rot="21468000">
            <a:off x="2766060" y="1335024"/>
            <a:ext cx="1005840" cy="274320"/>
          </a:xfrm>
          <a:prstGeom prst="rect">
            <a:avLst/>
          </a:prstGeom>
          <a:solidFill>
            <a:srgbClr val="F7F3E6">
              <a:alpha val="7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 rot="48000">
            <a:off x="1325880" y="1737360"/>
            <a:ext cx="3657600" cy="868680"/>
          </a:xfrm>
          <a:prstGeom prst="rect">
            <a:avLst/>
          </a:prstGeom>
          <a:noFill/>
        </p:spPr>
        <p:txBody>
          <a:bodyPr wrap="square" lIns="54864" rIns="54864" tIns="38404" bIns="38404" anchor="t"/>
          <a:lstStyle/>
          <a:p>
            <a:pPr rtl="1" algn="r">
              <a:lnSpc>
                <a:spcPct val="100000"/>
              </a:lnSpc>
            </a:pPr>
            <a:r>
              <a:rPr sz="2700" b="1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גלעד גלגלצ</a:t>
            </a:r>
          </a:p>
          <a:p>
            <a:pPr rtl="1" algn="r">
              <a:lnSpc>
                <a:spcPct val="112000"/>
              </a:lnSpc>
            </a:pPr>
            <a:r>
              <a:rPr sz="1400" b="1" i="0" lang="he-IL" altLang="en-US">
                <a:solidFill>
                  <a:srgbClr val="8A6700"/>
                </a:solidFill>
                <a:latin typeface="Rubik"/>
                <a:ea typeface="Rubik"/>
                <a:cs typeface="Rubik"/>
              </a:rPr>
              <a:t>רמזור: צהוב</a:t>
            </a:r>
          </a:p>
        </p:txBody>
      </p:sp>
      <p:sp>
        <p:nvSpPr>
          <p:cNvPr id="19" name="TextBox 18"/>
          <p:cNvSpPr txBox="1"/>
          <p:nvPr/>
        </p:nvSpPr>
        <p:spPr>
          <a:xfrm rot="48000">
            <a:off x="658368" y="2788920"/>
            <a:ext cx="5221224" cy="3383280"/>
          </a:xfrm>
          <a:prstGeom prst="rect">
            <a:avLst/>
          </a:prstGeom>
          <a:noFill/>
        </p:spPr>
        <p:txBody>
          <a:bodyPr wrap="square" lIns="146304" rIns="146304" tIns="102412" bIns="102412" anchor="t"/>
          <a:lstStyle/>
          <a:p>
            <a:pPr rtl="1" algn="r">
              <a:lnSpc>
                <a:spcPct val="118000"/>
              </a:lnSpc>
              <a:spcAft>
                <a:spcPts val="800"/>
              </a:spcAft>
            </a:pPr>
            <a:r>
              <a:rPr sz="1450" b="1" i="0" lang="he-IL" altLang="en-US">
                <a:solidFill>
                  <a:srgbClr val="8A6700"/>
                </a:solidFill>
                <a:latin typeface="Rubik"/>
                <a:ea typeface="Rubik"/>
                <a:cs typeface="Rubik"/>
              </a:rPr>
              <a:t>חוזקה: </a:t>
            </a:r>
            <a:r>
              <a:rPr sz="145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מוזיקלי, הקול של הכיתה בכל טקס, יודע לשמח את כולם.</a:t>
            </a:r>
          </a:p>
          <a:p>
            <a:pPr rtl="1" algn="r">
              <a:lnSpc>
                <a:spcPct val="118000"/>
              </a:lnSpc>
              <a:spcAft>
                <a:spcPts val="800"/>
              </a:spcAft>
            </a:pPr>
            <a:r>
              <a:rPr sz="1450" b="1" i="0" lang="he-IL" altLang="en-US">
                <a:solidFill>
                  <a:srgbClr val="8A6700"/>
                </a:solidFill>
                <a:latin typeface="Rubik"/>
                <a:ea typeface="Rubik"/>
                <a:cs typeface="Rubik"/>
              </a:rPr>
              <a:t>תפקוד: </a:t>
            </a:r>
            <a:r>
              <a:rPr sz="145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נוכחות 88%, שני איחורים בשבוע לשיעור הראשון.</a:t>
            </a:r>
          </a:p>
          <a:p>
            <a:pPr rtl="1" algn="r">
              <a:lnSpc>
                <a:spcPct val="118000"/>
              </a:lnSpc>
              <a:spcAft>
                <a:spcPts val="800"/>
              </a:spcAft>
            </a:pPr>
            <a:r>
              <a:rPr sz="1450" b="1" i="0" lang="he-IL" altLang="en-US">
                <a:solidFill>
                  <a:srgbClr val="8A6700"/>
                </a:solidFill>
                <a:latin typeface="Rubik"/>
                <a:ea typeface="Rubik"/>
                <a:cs typeface="Rubik"/>
              </a:rPr>
              <a:t>קושי: </a:t>
            </a:r>
            <a:r>
              <a:rPr sz="145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ירידה במתמטיקה: מ-82 ל-68.</a:t>
            </a:r>
          </a:p>
          <a:p>
            <a:pPr rtl="1" algn="r">
              <a:lnSpc>
                <a:spcPct val="118000"/>
              </a:lnSpc>
              <a:spcAft>
                <a:spcPts val="800"/>
              </a:spcAft>
            </a:pPr>
            <a:r>
              <a:rPr sz="1450" b="1" i="0" lang="he-IL" altLang="en-US">
                <a:solidFill>
                  <a:srgbClr val="8A6700"/>
                </a:solidFill>
                <a:latin typeface="Rubik"/>
                <a:ea typeface="Rubik"/>
                <a:cs typeface="Rubik"/>
              </a:rPr>
              <a:t>מה כתב על עצמו </a:t>
            </a:r>
            <a:r>
              <a:rPr sz="1200" b="0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(בהסכמת התלמיד): </a:t>
            </a:r>
            <a:r>
              <a:rPr sz="1550" b="0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«אני ער עד מאוחר ומקליט שירים. יודע שזה פוגע לי בבקרים.»</a:t>
            </a:r>
          </a:p>
          <a:p>
            <a:pPr rtl="1" algn="r">
              <a:lnSpc>
                <a:spcPct val="118000"/>
              </a:lnSpc>
              <a:spcAft>
                <a:spcPts val="800"/>
              </a:spcAft>
            </a:pPr>
            <a:r>
              <a:rPr sz="1450" b="1" i="0" lang="he-IL" altLang="en-US">
                <a:solidFill>
                  <a:srgbClr val="8A6700"/>
                </a:solidFill>
                <a:latin typeface="Rubik"/>
                <a:ea typeface="Rubik"/>
                <a:cs typeface="Rubik"/>
              </a:rPr>
              <a:t>העזרה הנדרשת: </a:t>
            </a:r>
            <a:r>
              <a:rPr sz="145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תגבור במתמטיקה בקבוצה קטנה.</a:t>
            </a:r>
          </a:p>
          <a:p>
            <a:pPr rtl="1" algn="r">
              <a:lnSpc>
                <a:spcPct val="118000"/>
              </a:lnSpc>
            </a:pPr>
            <a:r>
              <a:rPr sz="1450" b="1" i="0" lang="he-IL" altLang="en-US">
                <a:solidFill>
                  <a:srgbClr val="8A6700"/>
                </a:solidFill>
                <a:latin typeface="Rubik"/>
                <a:ea typeface="Rubik"/>
                <a:cs typeface="Rubik"/>
              </a:rPr>
              <a:t>הצעד הבא: </a:t>
            </a:r>
            <a:r>
              <a:rPr sz="145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המורה למתמטיקה מזמינה לתגבור, ובודקים שוב בעוד חודש.</a:t>
            </a:r>
          </a:p>
        </p:txBody>
      </p:sp>
      <p:pic>
        <p:nvPicPr>
          <p:cNvPr id="20" name="Picture 19" descr="1f4fb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48000">
            <a:off x="5120640" y="1755648"/>
            <a:ext cx="621792" cy="621792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777240" y="1737360"/>
            <a:ext cx="365760" cy="896112"/>
          </a:xfrm>
          <a:prstGeom prst="roundRect">
            <a:avLst/>
          </a:prstGeom>
          <a:solidFill>
            <a:srgbClr val="4A4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Oval 21"/>
          <p:cNvSpPr/>
          <p:nvPr/>
        </p:nvSpPr>
        <p:spPr>
          <a:xfrm>
            <a:off x="850392" y="1810512"/>
            <a:ext cx="219456" cy="219456"/>
          </a:xfrm>
          <a:prstGeom prst="ellipse">
            <a:avLst/>
          </a:prstGeom>
          <a:solidFill>
            <a:srgbClr val="7A7A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Oval 22"/>
          <p:cNvSpPr/>
          <p:nvPr/>
        </p:nvSpPr>
        <p:spPr>
          <a:xfrm>
            <a:off x="850392" y="2075688"/>
            <a:ext cx="219456" cy="219456"/>
          </a:xfrm>
          <a:prstGeom prst="ellipse">
            <a:avLst/>
          </a:prstGeom>
          <a:solidFill>
            <a:srgbClr val="F2B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Oval 23"/>
          <p:cNvSpPr/>
          <p:nvPr/>
        </p:nvSpPr>
        <p:spPr>
          <a:xfrm>
            <a:off x="850392" y="2340864"/>
            <a:ext cx="219456" cy="219456"/>
          </a:xfrm>
          <a:prstGeom prst="ellipse">
            <a:avLst/>
          </a:prstGeom>
          <a:solidFill>
            <a:srgbClr val="7A7A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6217920" y="6437376"/>
            <a:ext cx="5486400" cy="310896"/>
          </a:xfrm>
          <a:prstGeom prst="rect">
            <a:avLst/>
          </a:prstGeom>
          <a:noFill/>
        </p:spPr>
        <p:txBody>
          <a:bodyPr wrap="square" lIns="73152" rIns="73152" tIns="51206" bIns="51206" anchor="ctr"/>
          <a:lstStyle/>
          <a:p>
            <a:pPr rtl="1" algn="r">
              <a:lnSpc>
                <a:spcPct val="112000"/>
              </a:lnSpc>
            </a:pPr>
            <a:r>
              <a:rPr sz="1000" b="0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י״ב 13 · ישיבה פדגוגית · מחצית א׳ תשפ״ז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2920" y="6437376"/>
            <a:ext cx="5486400" cy="310896"/>
          </a:xfrm>
          <a:prstGeom prst="rect">
            <a:avLst/>
          </a:prstGeom>
          <a:noFill/>
        </p:spPr>
        <p:txBody>
          <a:bodyPr wrap="square" lIns="73152" rIns="73152" tIns="51206" bIns="51206" anchor="ctr"/>
          <a:lstStyle/>
          <a:p>
            <a:pPr rtl="1" algn="l">
              <a:lnSpc>
                <a:spcPct val="112000"/>
              </a:lnSpc>
            </a:pPr>
            <a:r>
              <a:rPr sz="1000" b="0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דוגמה בלבד, כל השמות והנתונים בדויים  · 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292608"/>
            <a:ext cx="11183112" cy="868680"/>
          </a:xfrm>
          <a:prstGeom prst="rect">
            <a:avLst/>
          </a:prstGeom>
          <a:solidFill>
            <a:srgbClr val="FFFDF6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914400" tIns="192024" bIns="192024"/>
          <a:lstStyle/>
          <a:p>
            <a:pPr rtl="1" algn="r">
              <a:lnSpc>
                <a:spcPct val="112000"/>
              </a:lnSpc>
            </a:pPr>
            <a:r>
              <a:rPr sz="3000" b="1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התלמידים ברמזור</a:t>
            </a:r>
          </a:p>
        </p:txBody>
      </p:sp>
      <p:pic>
        <p:nvPicPr>
          <p:cNvPr id="3" name="Picture 2" descr="1f6a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8520" y="429768"/>
            <a:ext cx="566928" cy="5669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365760"/>
            <a:ext cx="4754880" cy="731520"/>
          </a:xfrm>
          <a:prstGeom prst="rect">
            <a:avLst/>
          </a:prstGeom>
          <a:noFill/>
        </p:spPr>
        <p:txBody>
          <a:bodyPr wrap="square" lIns="73152" rIns="73152" tIns="51206" bIns="51206" anchor="ctr"/>
          <a:lstStyle/>
          <a:p>
            <a:pPr rtl="1" algn="l">
              <a:lnSpc>
                <a:spcPct val="112000"/>
              </a:lnSpc>
            </a:pPr>
            <a:r>
              <a:rPr sz="1300" b="0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חלק 2 מתוך 4</a:t>
            </a:r>
          </a:p>
        </p:txBody>
      </p:sp>
      <p:sp>
        <p:nvSpPr>
          <p:cNvPr id="5" name="Rectangle 4"/>
          <p:cNvSpPr/>
          <p:nvPr/>
        </p:nvSpPr>
        <p:spPr>
          <a:xfrm rot="21552000">
            <a:off x="6217920" y="1463040"/>
            <a:ext cx="5440680" cy="4800600"/>
          </a:xfrm>
          <a:prstGeom prst="rect">
            <a:avLst/>
          </a:prstGeom>
          <a:solidFill>
            <a:srgbClr val="EAF7E4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 rot="21552000">
            <a:off x="6217920" y="1463040"/>
            <a:ext cx="5440680" cy="109728"/>
          </a:xfrm>
          <a:prstGeom prst="rect">
            <a:avLst/>
          </a:prstGeom>
          <a:solidFill>
            <a:srgbClr val="3DA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ectangle 6"/>
          <p:cNvSpPr/>
          <p:nvPr/>
        </p:nvSpPr>
        <p:spPr>
          <a:xfrm rot="21372000">
            <a:off x="8435340" y="1335024"/>
            <a:ext cx="1005840" cy="274320"/>
          </a:xfrm>
          <a:prstGeom prst="rect">
            <a:avLst/>
          </a:prstGeom>
          <a:solidFill>
            <a:srgbClr val="F7F3E6">
              <a:alpha val="7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 rot="21552000">
            <a:off x="6995159" y="1737360"/>
            <a:ext cx="3657600" cy="868680"/>
          </a:xfrm>
          <a:prstGeom prst="rect">
            <a:avLst/>
          </a:prstGeom>
          <a:noFill/>
        </p:spPr>
        <p:txBody>
          <a:bodyPr wrap="square" lIns="54864" rIns="54864" tIns="38404" bIns="38404" anchor="t"/>
          <a:lstStyle/>
          <a:p>
            <a:pPr rtl="1" algn="r">
              <a:lnSpc>
                <a:spcPct val="100000"/>
              </a:lnSpc>
            </a:pPr>
            <a:r>
              <a:rPr sz="2700" b="1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נועה נוטבוק</a:t>
            </a:r>
          </a:p>
          <a:p>
            <a:pPr rtl="1" algn="r">
              <a:lnSpc>
                <a:spcPct val="112000"/>
              </a:lnSpc>
            </a:pPr>
            <a:r>
              <a:rPr sz="1400" b="1" i="0" lang="he-IL" altLang="en-US">
                <a:solidFill>
                  <a:srgbClr val="2E7D46"/>
                </a:solidFill>
                <a:latin typeface="Rubik"/>
                <a:ea typeface="Rubik"/>
                <a:cs typeface="Rubik"/>
              </a:rPr>
              <a:t>רמזור: ירוק</a:t>
            </a:r>
          </a:p>
        </p:txBody>
      </p:sp>
      <p:sp>
        <p:nvSpPr>
          <p:cNvPr id="9" name="TextBox 8"/>
          <p:cNvSpPr txBox="1"/>
          <p:nvPr/>
        </p:nvSpPr>
        <p:spPr>
          <a:xfrm rot="21552000">
            <a:off x="6327648" y="2788920"/>
            <a:ext cx="5221224" cy="3383280"/>
          </a:xfrm>
          <a:prstGeom prst="rect">
            <a:avLst/>
          </a:prstGeom>
          <a:noFill/>
        </p:spPr>
        <p:txBody>
          <a:bodyPr wrap="square" lIns="146304" rIns="146304" tIns="102412" bIns="102412" anchor="t"/>
          <a:lstStyle/>
          <a:p>
            <a:pPr rtl="1" algn="r">
              <a:lnSpc>
                <a:spcPct val="118000"/>
              </a:lnSpc>
              <a:spcAft>
                <a:spcPts val="800"/>
              </a:spcAft>
            </a:pPr>
            <a:r>
              <a:rPr sz="1450" b="1" i="0" lang="he-IL" altLang="en-US">
                <a:solidFill>
                  <a:srgbClr val="2E7D46"/>
                </a:solidFill>
                <a:latin typeface="Rubik"/>
                <a:ea typeface="Rubik"/>
                <a:cs typeface="Rubik"/>
              </a:rPr>
              <a:t>חוזקה: </a:t>
            </a:r>
            <a:r>
              <a:rPr sz="145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הסיכומים שלה עוברים בכל הכיתה: מסודרת ונדיבה.</a:t>
            </a:r>
          </a:p>
          <a:p>
            <a:pPr rtl="1" algn="r">
              <a:lnSpc>
                <a:spcPct val="118000"/>
              </a:lnSpc>
              <a:spcAft>
                <a:spcPts val="800"/>
              </a:spcAft>
            </a:pPr>
            <a:r>
              <a:rPr sz="1450" b="1" i="0" lang="he-IL" altLang="en-US">
                <a:solidFill>
                  <a:srgbClr val="2E7D46"/>
                </a:solidFill>
                <a:latin typeface="Rubik"/>
                <a:ea typeface="Rubik"/>
                <a:cs typeface="Rubik"/>
              </a:rPr>
              <a:t>תפקוד: </a:t>
            </a:r>
            <a:r>
              <a:rPr sz="145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נוכחות 95%, כל המטלות הוגשו. ממוצע 92.</a:t>
            </a:r>
          </a:p>
          <a:p>
            <a:pPr rtl="1" algn="r">
              <a:lnSpc>
                <a:spcPct val="118000"/>
              </a:lnSpc>
              <a:spcAft>
                <a:spcPts val="800"/>
              </a:spcAft>
            </a:pPr>
            <a:r>
              <a:rPr sz="1450" b="1" i="0" lang="he-IL" altLang="en-US">
                <a:solidFill>
                  <a:srgbClr val="2E7D46"/>
                </a:solidFill>
                <a:latin typeface="Rubik"/>
                <a:ea typeface="Rubik"/>
                <a:cs typeface="Rubik"/>
              </a:rPr>
              <a:t>קושי: </a:t>
            </a:r>
            <a:r>
              <a:rPr sz="145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לחץ מבחנים: מתקשה להירגע לפני בגרות.</a:t>
            </a:r>
          </a:p>
          <a:p>
            <a:pPr rtl="1" algn="r">
              <a:lnSpc>
                <a:spcPct val="118000"/>
              </a:lnSpc>
              <a:spcAft>
                <a:spcPts val="800"/>
              </a:spcAft>
            </a:pPr>
            <a:r>
              <a:rPr sz="1450" b="1" i="0" lang="he-IL" altLang="en-US">
                <a:solidFill>
                  <a:srgbClr val="2E7D46"/>
                </a:solidFill>
                <a:latin typeface="Rubik"/>
                <a:ea typeface="Rubik"/>
                <a:cs typeface="Rubik"/>
              </a:rPr>
              <a:t>מה כתבה על עצמה </a:t>
            </a:r>
            <a:r>
              <a:rPr sz="1200" b="0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(בהסכמת התלמידה): </a:t>
            </a:r>
            <a:r>
              <a:rPr sz="1550" b="0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«אני לומדת טוב, אבל לפני מבחן הראש שלי מתמלא.»</a:t>
            </a:r>
          </a:p>
          <a:p>
            <a:pPr rtl="1" algn="r">
              <a:lnSpc>
                <a:spcPct val="118000"/>
              </a:lnSpc>
              <a:spcAft>
                <a:spcPts val="800"/>
              </a:spcAft>
            </a:pPr>
            <a:r>
              <a:rPr sz="1450" b="1" i="0" lang="he-IL" altLang="en-US">
                <a:solidFill>
                  <a:srgbClr val="2E7D46"/>
                </a:solidFill>
                <a:latin typeface="Rubik"/>
                <a:ea typeface="Rubik"/>
                <a:cs typeface="Rubik"/>
              </a:rPr>
              <a:t>העזרה הנדרשת: </a:t>
            </a:r>
            <a:r>
              <a:rPr sz="145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כלים להתמודדות עם לחץ.</a:t>
            </a:r>
          </a:p>
          <a:p>
            <a:pPr rtl="1" algn="r">
              <a:lnSpc>
                <a:spcPct val="118000"/>
              </a:lnSpc>
            </a:pPr>
            <a:r>
              <a:rPr sz="1450" b="1" i="0" lang="he-IL" altLang="en-US">
                <a:solidFill>
                  <a:srgbClr val="2E7D46"/>
                </a:solidFill>
                <a:latin typeface="Rubik"/>
                <a:ea typeface="Rubik"/>
                <a:cs typeface="Rubik"/>
              </a:rPr>
              <a:t>הצעד הבא: </a:t>
            </a:r>
            <a:r>
              <a:rPr sz="145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מפגש עם היועצת על דרכי הרגעה, עד סוף ינואר.</a:t>
            </a:r>
          </a:p>
        </p:txBody>
      </p:sp>
      <p:pic>
        <p:nvPicPr>
          <p:cNvPr id="10" name="Picture 9" descr="1f4d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552000">
            <a:off x="10789920" y="1755648"/>
            <a:ext cx="621792" cy="621792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6446520" y="1737360"/>
            <a:ext cx="365760" cy="896112"/>
          </a:xfrm>
          <a:prstGeom prst="roundRect">
            <a:avLst/>
          </a:prstGeom>
          <a:solidFill>
            <a:srgbClr val="4A4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Oval 11"/>
          <p:cNvSpPr/>
          <p:nvPr/>
        </p:nvSpPr>
        <p:spPr>
          <a:xfrm>
            <a:off x="6519672" y="1810512"/>
            <a:ext cx="219456" cy="219456"/>
          </a:xfrm>
          <a:prstGeom prst="ellipse">
            <a:avLst/>
          </a:prstGeom>
          <a:solidFill>
            <a:srgbClr val="7A7A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Oval 12"/>
          <p:cNvSpPr/>
          <p:nvPr/>
        </p:nvSpPr>
        <p:spPr>
          <a:xfrm>
            <a:off x="6519672" y="2075688"/>
            <a:ext cx="219456" cy="219456"/>
          </a:xfrm>
          <a:prstGeom prst="ellipse">
            <a:avLst/>
          </a:prstGeom>
          <a:solidFill>
            <a:srgbClr val="7A7A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Oval 13"/>
          <p:cNvSpPr/>
          <p:nvPr/>
        </p:nvSpPr>
        <p:spPr>
          <a:xfrm>
            <a:off x="6519672" y="2340864"/>
            <a:ext cx="219456" cy="219456"/>
          </a:xfrm>
          <a:prstGeom prst="ellipse">
            <a:avLst/>
          </a:prstGeom>
          <a:solidFill>
            <a:srgbClr val="3DA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 rot="48000">
            <a:off x="548640" y="1463040"/>
            <a:ext cx="5440680" cy="4800600"/>
          </a:xfrm>
          <a:prstGeom prst="rect">
            <a:avLst/>
          </a:prstGeom>
          <a:solidFill>
            <a:srgbClr val="FFE3E6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ectangle 15"/>
          <p:cNvSpPr/>
          <p:nvPr/>
        </p:nvSpPr>
        <p:spPr>
          <a:xfrm rot="48000">
            <a:off x="548640" y="1463040"/>
            <a:ext cx="5440680" cy="109728"/>
          </a:xfrm>
          <a:prstGeom prst="rect">
            <a:avLst/>
          </a:prstGeom>
          <a:solidFill>
            <a:srgbClr val="E248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ectangle 16"/>
          <p:cNvSpPr/>
          <p:nvPr/>
        </p:nvSpPr>
        <p:spPr>
          <a:xfrm rot="21468000">
            <a:off x="2766060" y="1335024"/>
            <a:ext cx="1005840" cy="274320"/>
          </a:xfrm>
          <a:prstGeom prst="rect">
            <a:avLst/>
          </a:prstGeom>
          <a:solidFill>
            <a:srgbClr val="F7F3E6">
              <a:alpha val="7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 rot="48000">
            <a:off x="1325880" y="1737360"/>
            <a:ext cx="3657600" cy="868680"/>
          </a:xfrm>
          <a:prstGeom prst="rect">
            <a:avLst/>
          </a:prstGeom>
          <a:noFill/>
        </p:spPr>
        <p:txBody>
          <a:bodyPr wrap="square" lIns="54864" rIns="54864" tIns="38404" bIns="38404" anchor="t"/>
          <a:lstStyle/>
          <a:p>
            <a:pPr rtl="1" algn="r">
              <a:lnSpc>
                <a:spcPct val="100000"/>
              </a:lnSpc>
            </a:pPr>
            <a:r>
              <a:rPr sz="2700" b="1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דני דינוזאור</a:t>
            </a:r>
          </a:p>
          <a:p>
            <a:pPr rtl="1" algn="r">
              <a:lnSpc>
                <a:spcPct val="112000"/>
              </a:lnSpc>
            </a:pPr>
            <a:r>
              <a:rPr sz="1400" b="1" i="0" lang="he-IL" altLang="en-US">
                <a:solidFill>
                  <a:srgbClr val="B3261E"/>
                </a:solidFill>
                <a:latin typeface="Rubik"/>
                <a:ea typeface="Rubik"/>
                <a:cs typeface="Rubik"/>
              </a:rPr>
              <a:t>רמזור: אדום</a:t>
            </a:r>
          </a:p>
        </p:txBody>
      </p:sp>
      <p:sp>
        <p:nvSpPr>
          <p:cNvPr id="19" name="TextBox 18"/>
          <p:cNvSpPr txBox="1"/>
          <p:nvPr/>
        </p:nvSpPr>
        <p:spPr>
          <a:xfrm rot="48000">
            <a:off x="658368" y="2788920"/>
            <a:ext cx="5221224" cy="3383280"/>
          </a:xfrm>
          <a:prstGeom prst="rect">
            <a:avLst/>
          </a:prstGeom>
          <a:noFill/>
        </p:spPr>
        <p:txBody>
          <a:bodyPr wrap="square" lIns="146304" rIns="146304" tIns="102412" bIns="102412" anchor="t"/>
          <a:lstStyle/>
          <a:p>
            <a:pPr rtl="1" algn="r">
              <a:lnSpc>
                <a:spcPct val="118000"/>
              </a:lnSpc>
              <a:spcAft>
                <a:spcPts val="800"/>
              </a:spcAft>
            </a:pPr>
            <a:r>
              <a:rPr sz="1450" b="1" i="0" lang="he-IL" altLang="en-US">
                <a:solidFill>
                  <a:srgbClr val="B3261E"/>
                </a:solidFill>
                <a:latin typeface="Rubik"/>
                <a:ea typeface="Rubik"/>
                <a:cs typeface="Rubik"/>
              </a:rPr>
              <a:t>חוזקה: </a:t>
            </a:r>
            <a:r>
              <a:rPr sz="145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ידע מדהים במדע ובפליאונטולוגיה. שואל את השאלות הכי טובות בכיתה.</a:t>
            </a:r>
          </a:p>
          <a:p>
            <a:pPr rtl="1" algn="r">
              <a:lnSpc>
                <a:spcPct val="118000"/>
              </a:lnSpc>
              <a:spcAft>
                <a:spcPts val="800"/>
              </a:spcAft>
            </a:pPr>
            <a:r>
              <a:rPr sz="1450" b="1" i="0" lang="he-IL" altLang="en-US">
                <a:solidFill>
                  <a:srgbClr val="B3261E"/>
                </a:solidFill>
                <a:latin typeface="Rubik"/>
                <a:ea typeface="Rubik"/>
                <a:cs typeface="Rubik"/>
              </a:rPr>
              <a:t>תפקוד: </a:t>
            </a:r>
            <a:r>
              <a:rPr sz="145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נוכחות 74%, 5 מטלות חסרות בשלושה מקצועות.</a:t>
            </a:r>
          </a:p>
          <a:p>
            <a:pPr rtl="1" algn="r">
              <a:lnSpc>
                <a:spcPct val="118000"/>
              </a:lnSpc>
              <a:spcAft>
                <a:spcPts val="800"/>
              </a:spcAft>
            </a:pPr>
            <a:r>
              <a:rPr sz="1450" b="1" i="0" lang="he-IL" altLang="en-US">
                <a:solidFill>
                  <a:srgbClr val="B3261E"/>
                </a:solidFill>
                <a:latin typeface="Rubik"/>
                <a:ea typeface="Rubik"/>
                <a:cs typeface="Rubik"/>
              </a:rPr>
              <a:t>קושי: </a:t>
            </a:r>
            <a:r>
              <a:rPr sz="145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ירידה בכמה מקצועות יחד, ופחות מעורב בשבועות האחרונים.</a:t>
            </a:r>
          </a:p>
          <a:p>
            <a:pPr rtl="1" algn="r">
              <a:lnSpc>
                <a:spcPct val="118000"/>
              </a:lnSpc>
              <a:spcAft>
                <a:spcPts val="800"/>
              </a:spcAft>
            </a:pPr>
            <a:r>
              <a:rPr sz="1450" b="1" i="0" lang="he-IL" altLang="en-US">
                <a:solidFill>
                  <a:srgbClr val="B3261E"/>
                </a:solidFill>
                <a:latin typeface="Rubik"/>
                <a:ea typeface="Rubik"/>
                <a:cs typeface="Rubik"/>
              </a:rPr>
              <a:t>מה כתב על עצמו </a:t>
            </a:r>
            <a:r>
              <a:rPr sz="1200" b="0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(בהסכמת התלמיד): </a:t>
            </a:r>
            <a:r>
              <a:rPr sz="1550" b="0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«קשה לי לקום בבוקר, ואני לא יודע מאיפה להתחיל להשלים.»</a:t>
            </a:r>
          </a:p>
          <a:p>
            <a:pPr rtl="1" algn="r">
              <a:lnSpc>
                <a:spcPct val="118000"/>
              </a:lnSpc>
              <a:spcAft>
                <a:spcPts val="800"/>
              </a:spcAft>
            </a:pPr>
            <a:r>
              <a:rPr sz="1450" b="1" i="0" lang="he-IL" altLang="en-US">
                <a:solidFill>
                  <a:srgbClr val="B3261E"/>
                </a:solidFill>
                <a:latin typeface="Rubik"/>
                <a:ea typeface="Rubik"/>
                <a:cs typeface="Rubik"/>
              </a:rPr>
              <a:t>העזרה הנדרשת: </a:t>
            </a:r>
            <a:r>
              <a:rPr sz="145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תוכנית השלמות אישית ושיחה עם ההורים.</a:t>
            </a:r>
          </a:p>
          <a:p>
            <a:pPr rtl="1" algn="r">
              <a:lnSpc>
                <a:spcPct val="118000"/>
              </a:lnSpc>
            </a:pPr>
            <a:r>
              <a:rPr sz="1450" b="1" i="0" lang="he-IL" altLang="en-US">
                <a:solidFill>
                  <a:srgbClr val="B3261E"/>
                </a:solidFill>
                <a:latin typeface="Rubik"/>
                <a:ea typeface="Rubik"/>
                <a:cs typeface="Rubik"/>
              </a:rPr>
              <a:t>הצעד הבא: </a:t>
            </a:r>
            <a:r>
              <a:rPr sz="145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פגישה של המחנך, היועצת וההורים עד 5.2, ותוכנית השלמות לכל מקצוע.</a:t>
            </a:r>
          </a:p>
        </p:txBody>
      </p:sp>
      <p:pic>
        <p:nvPicPr>
          <p:cNvPr id="20" name="Picture 19" descr="1f99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48000">
            <a:off x="5120640" y="1755648"/>
            <a:ext cx="621792" cy="621792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777240" y="1737360"/>
            <a:ext cx="365760" cy="896112"/>
          </a:xfrm>
          <a:prstGeom prst="roundRect">
            <a:avLst/>
          </a:prstGeom>
          <a:solidFill>
            <a:srgbClr val="4A4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Oval 21"/>
          <p:cNvSpPr/>
          <p:nvPr/>
        </p:nvSpPr>
        <p:spPr>
          <a:xfrm>
            <a:off x="850392" y="1810512"/>
            <a:ext cx="219456" cy="219456"/>
          </a:xfrm>
          <a:prstGeom prst="ellipse">
            <a:avLst/>
          </a:prstGeom>
          <a:solidFill>
            <a:srgbClr val="E248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Oval 22"/>
          <p:cNvSpPr/>
          <p:nvPr/>
        </p:nvSpPr>
        <p:spPr>
          <a:xfrm>
            <a:off x="850392" y="2075688"/>
            <a:ext cx="219456" cy="219456"/>
          </a:xfrm>
          <a:prstGeom prst="ellipse">
            <a:avLst/>
          </a:prstGeom>
          <a:solidFill>
            <a:srgbClr val="7A7A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Oval 23"/>
          <p:cNvSpPr/>
          <p:nvPr/>
        </p:nvSpPr>
        <p:spPr>
          <a:xfrm>
            <a:off x="850392" y="2340864"/>
            <a:ext cx="219456" cy="219456"/>
          </a:xfrm>
          <a:prstGeom prst="ellipse">
            <a:avLst/>
          </a:prstGeom>
          <a:solidFill>
            <a:srgbClr val="7A7A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6217920" y="6437376"/>
            <a:ext cx="5486400" cy="310896"/>
          </a:xfrm>
          <a:prstGeom prst="rect">
            <a:avLst/>
          </a:prstGeom>
          <a:noFill/>
        </p:spPr>
        <p:txBody>
          <a:bodyPr wrap="square" lIns="73152" rIns="73152" tIns="51206" bIns="51206" anchor="ctr"/>
          <a:lstStyle/>
          <a:p>
            <a:pPr rtl="1" algn="r">
              <a:lnSpc>
                <a:spcPct val="112000"/>
              </a:lnSpc>
            </a:pPr>
            <a:r>
              <a:rPr sz="1000" b="0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י״ב 13 · ישיבה פדגוגית · מחצית א׳ תשפ״ז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2920" y="6437376"/>
            <a:ext cx="5486400" cy="310896"/>
          </a:xfrm>
          <a:prstGeom prst="rect">
            <a:avLst/>
          </a:prstGeom>
          <a:noFill/>
        </p:spPr>
        <p:txBody>
          <a:bodyPr wrap="square" lIns="73152" rIns="73152" tIns="51206" bIns="51206" anchor="ctr"/>
          <a:lstStyle/>
          <a:p>
            <a:pPr rtl="1" algn="l">
              <a:lnSpc>
                <a:spcPct val="112000"/>
              </a:lnSpc>
            </a:pPr>
            <a:r>
              <a:rPr sz="1000" b="0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דוגמה בלבד, כל השמות והנתונים בדויים  ·  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292608"/>
            <a:ext cx="11183112" cy="868680"/>
          </a:xfrm>
          <a:prstGeom prst="rect">
            <a:avLst/>
          </a:prstGeom>
          <a:solidFill>
            <a:srgbClr val="FFFDF6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914400" tIns="192024" bIns="192024"/>
          <a:lstStyle/>
          <a:p>
            <a:pPr rtl="1" algn="r">
              <a:lnSpc>
                <a:spcPct val="112000"/>
              </a:lnSpc>
            </a:pPr>
            <a:r>
              <a:rPr sz="3000" b="1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התלמידים ברמזור</a:t>
            </a:r>
          </a:p>
        </p:txBody>
      </p:sp>
      <p:pic>
        <p:nvPicPr>
          <p:cNvPr id="3" name="Picture 2" descr="1f6a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8520" y="429768"/>
            <a:ext cx="566928" cy="5669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365760"/>
            <a:ext cx="4754880" cy="731520"/>
          </a:xfrm>
          <a:prstGeom prst="rect">
            <a:avLst/>
          </a:prstGeom>
          <a:noFill/>
        </p:spPr>
        <p:txBody>
          <a:bodyPr wrap="square" lIns="73152" rIns="73152" tIns="51206" bIns="51206" anchor="ctr"/>
          <a:lstStyle/>
          <a:p>
            <a:pPr rtl="1" algn="l">
              <a:lnSpc>
                <a:spcPct val="112000"/>
              </a:lnSpc>
            </a:pPr>
            <a:r>
              <a:rPr sz="1300" b="0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חלק 3 מתוך 4</a:t>
            </a:r>
          </a:p>
        </p:txBody>
      </p:sp>
      <p:sp>
        <p:nvSpPr>
          <p:cNvPr id="5" name="Rectangle 4"/>
          <p:cNvSpPr/>
          <p:nvPr/>
        </p:nvSpPr>
        <p:spPr>
          <a:xfrm rot="21552000">
            <a:off x="6217920" y="1463040"/>
            <a:ext cx="5440680" cy="4800600"/>
          </a:xfrm>
          <a:prstGeom prst="rect">
            <a:avLst/>
          </a:prstGeom>
          <a:solidFill>
            <a:srgbClr val="FFF6CC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 rot="21552000">
            <a:off x="6217920" y="1463040"/>
            <a:ext cx="5440680" cy="109728"/>
          </a:xfrm>
          <a:prstGeom prst="rect">
            <a:avLst/>
          </a:prstGeom>
          <a:solidFill>
            <a:srgbClr val="F2B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ectangle 6"/>
          <p:cNvSpPr/>
          <p:nvPr/>
        </p:nvSpPr>
        <p:spPr>
          <a:xfrm rot="21372000">
            <a:off x="8435340" y="1335024"/>
            <a:ext cx="1005840" cy="274320"/>
          </a:xfrm>
          <a:prstGeom prst="rect">
            <a:avLst/>
          </a:prstGeom>
          <a:solidFill>
            <a:srgbClr val="F7F3E6">
              <a:alpha val="7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 rot="21552000">
            <a:off x="6995159" y="1737360"/>
            <a:ext cx="3657600" cy="868680"/>
          </a:xfrm>
          <a:prstGeom prst="rect">
            <a:avLst/>
          </a:prstGeom>
          <a:noFill/>
        </p:spPr>
        <p:txBody>
          <a:bodyPr wrap="square" lIns="54864" rIns="54864" tIns="38404" bIns="38404" anchor="t"/>
          <a:lstStyle/>
          <a:p>
            <a:pPr rtl="1" algn="r">
              <a:lnSpc>
                <a:spcPct val="100000"/>
              </a:lnSpc>
            </a:pPr>
            <a:r>
              <a:rPr sz="2700" b="1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שירה שוקולד</a:t>
            </a:r>
          </a:p>
          <a:p>
            <a:pPr rtl="1" algn="r">
              <a:lnSpc>
                <a:spcPct val="112000"/>
              </a:lnSpc>
            </a:pPr>
            <a:r>
              <a:rPr sz="1400" b="1" i="0" lang="he-IL" altLang="en-US">
                <a:solidFill>
                  <a:srgbClr val="8A6700"/>
                </a:solidFill>
                <a:latin typeface="Rubik"/>
                <a:ea typeface="Rubik"/>
                <a:cs typeface="Rubik"/>
              </a:rPr>
              <a:t>רמזור: צהוב</a:t>
            </a:r>
          </a:p>
        </p:txBody>
      </p:sp>
      <p:sp>
        <p:nvSpPr>
          <p:cNvPr id="9" name="TextBox 8"/>
          <p:cNvSpPr txBox="1"/>
          <p:nvPr/>
        </p:nvSpPr>
        <p:spPr>
          <a:xfrm rot="21552000">
            <a:off x="6327648" y="2788920"/>
            <a:ext cx="5221224" cy="3383280"/>
          </a:xfrm>
          <a:prstGeom prst="rect">
            <a:avLst/>
          </a:prstGeom>
          <a:noFill/>
        </p:spPr>
        <p:txBody>
          <a:bodyPr wrap="square" lIns="146304" rIns="146304" tIns="102412" bIns="102412" anchor="t"/>
          <a:lstStyle/>
          <a:p>
            <a:pPr rtl="1" algn="r">
              <a:lnSpc>
                <a:spcPct val="118000"/>
              </a:lnSpc>
              <a:spcAft>
                <a:spcPts val="800"/>
              </a:spcAft>
            </a:pPr>
            <a:r>
              <a:rPr sz="1450" b="1" i="0" lang="he-IL" altLang="en-US">
                <a:solidFill>
                  <a:srgbClr val="8A6700"/>
                </a:solidFill>
                <a:latin typeface="Rubik"/>
                <a:ea typeface="Rubik"/>
                <a:cs typeface="Rubik"/>
              </a:rPr>
              <a:t>חוזקה: </a:t>
            </a:r>
            <a:r>
              <a:rPr sz="145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חברה טובה ומגשרת בכל ויכוח בכיתה (ומביאה שוקולד לכולם).</a:t>
            </a:r>
          </a:p>
          <a:p>
            <a:pPr rtl="1" algn="r">
              <a:lnSpc>
                <a:spcPct val="118000"/>
              </a:lnSpc>
              <a:spcAft>
                <a:spcPts val="800"/>
              </a:spcAft>
            </a:pPr>
            <a:r>
              <a:rPr sz="1450" b="1" i="0" lang="he-IL" altLang="en-US">
                <a:solidFill>
                  <a:srgbClr val="8A6700"/>
                </a:solidFill>
                <a:latin typeface="Rubik"/>
                <a:ea typeface="Rubik"/>
                <a:cs typeface="Rubik"/>
              </a:rPr>
              <a:t>תפקוד: </a:t>
            </a:r>
            <a:r>
              <a:rPr sz="145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נוכחות 92%. מגישה מטלות, באנגלית באיחור.</a:t>
            </a:r>
          </a:p>
          <a:p>
            <a:pPr rtl="1" algn="r">
              <a:lnSpc>
                <a:spcPct val="118000"/>
              </a:lnSpc>
              <a:spcAft>
                <a:spcPts val="800"/>
              </a:spcAft>
            </a:pPr>
            <a:r>
              <a:rPr sz="1450" b="1" i="0" lang="he-IL" altLang="en-US">
                <a:solidFill>
                  <a:srgbClr val="8A6700"/>
                </a:solidFill>
                <a:latin typeface="Rubik"/>
                <a:ea typeface="Rubik"/>
                <a:cs typeface="Rubik"/>
              </a:rPr>
              <a:t>קושי: </a:t>
            </a:r>
            <a:r>
              <a:rPr sz="145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אנגלית: 2 עבודות חסרות, ציון 64.</a:t>
            </a:r>
          </a:p>
          <a:p>
            <a:pPr rtl="1" algn="r">
              <a:lnSpc>
                <a:spcPct val="118000"/>
              </a:lnSpc>
              <a:spcAft>
                <a:spcPts val="800"/>
              </a:spcAft>
            </a:pPr>
            <a:r>
              <a:rPr sz="1450" b="1" i="0" lang="he-IL" altLang="en-US">
                <a:solidFill>
                  <a:srgbClr val="8A6700"/>
                </a:solidFill>
                <a:latin typeface="Rubik"/>
                <a:ea typeface="Rubik"/>
                <a:cs typeface="Rubik"/>
              </a:rPr>
              <a:t>מה כתבה על עצמה </a:t>
            </a:r>
            <a:r>
              <a:rPr sz="1200" b="0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(בהסכמת התלמידה): </a:t>
            </a:r>
            <a:r>
              <a:rPr sz="1550" b="0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«באנגלית אני מתביישת לדבר מול כולם.»</a:t>
            </a:r>
          </a:p>
          <a:p>
            <a:pPr rtl="1" algn="r">
              <a:lnSpc>
                <a:spcPct val="118000"/>
              </a:lnSpc>
              <a:spcAft>
                <a:spcPts val="800"/>
              </a:spcAft>
            </a:pPr>
            <a:r>
              <a:rPr sz="1450" b="1" i="0" lang="he-IL" altLang="en-US">
                <a:solidFill>
                  <a:srgbClr val="8A6700"/>
                </a:solidFill>
                <a:latin typeface="Rubik"/>
                <a:ea typeface="Rubik"/>
                <a:cs typeface="Rubik"/>
              </a:rPr>
              <a:t>העזרה הנדרשת: </a:t>
            </a:r>
            <a:r>
              <a:rPr sz="145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להציג בקבוצה קטנה במקום מול כל הכיתה.</a:t>
            </a:r>
          </a:p>
          <a:p>
            <a:pPr rtl="1" algn="r">
              <a:lnSpc>
                <a:spcPct val="118000"/>
              </a:lnSpc>
            </a:pPr>
            <a:r>
              <a:rPr sz="1450" b="1" i="0" lang="he-IL" altLang="en-US">
                <a:solidFill>
                  <a:srgbClr val="8A6700"/>
                </a:solidFill>
                <a:latin typeface="Rubik"/>
                <a:ea typeface="Rubik"/>
                <a:cs typeface="Rubik"/>
              </a:rPr>
              <a:t>הצעד הבא: </a:t>
            </a:r>
            <a:r>
              <a:rPr sz="145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המורה לאנגלית קובעת איתה מועד להגשת העבודות, עד 10.2.</a:t>
            </a:r>
          </a:p>
        </p:txBody>
      </p:sp>
      <p:pic>
        <p:nvPicPr>
          <p:cNvPr id="10" name="Picture 9" descr="1f36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552000">
            <a:off x="10789920" y="1755648"/>
            <a:ext cx="621792" cy="621792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6446520" y="1737360"/>
            <a:ext cx="365760" cy="896112"/>
          </a:xfrm>
          <a:prstGeom prst="roundRect">
            <a:avLst/>
          </a:prstGeom>
          <a:solidFill>
            <a:srgbClr val="4A4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Oval 11"/>
          <p:cNvSpPr/>
          <p:nvPr/>
        </p:nvSpPr>
        <p:spPr>
          <a:xfrm>
            <a:off x="6519672" y="1810512"/>
            <a:ext cx="219456" cy="219456"/>
          </a:xfrm>
          <a:prstGeom prst="ellipse">
            <a:avLst/>
          </a:prstGeom>
          <a:solidFill>
            <a:srgbClr val="7A7A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Oval 12"/>
          <p:cNvSpPr/>
          <p:nvPr/>
        </p:nvSpPr>
        <p:spPr>
          <a:xfrm>
            <a:off x="6519672" y="2075688"/>
            <a:ext cx="219456" cy="219456"/>
          </a:xfrm>
          <a:prstGeom prst="ellipse">
            <a:avLst/>
          </a:prstGeom>
          <a:solidFill>
            <a:srgbClr val="F2B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Oval 13"/>
          <p:cNvSpPr/>
          <p:nvPr/>
        </p:nvSpPr>
        <p:spPr>
          <a:xfrm>
            <a:off x="6519672" y="2340864"/>
            <a:ext cx="219456" cy="219456"/>
          </a:xfrm>
          <a:prstGeom prst="ellipse">
            <a:avLst/>
          </a:prstGeom>
          <a:solidFill>
            <a:srgbClr val="7A7A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 rot="48000">
            <a:off x="548640" y="1463040"/>
            <a:ext cx="5440680" cy="4800600"/>
          </a:xfrm>
          <a:prstGeom prst="rect">
            <a:avLst/>
          </a:prstGeom>
          <a:solidFill>
            <a:srgbClr val="EAF7E4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ectangle 15"/>
          <p:cNvSpPr/>
          <p:nvPr/>
        </p:nvSpPr>
        <p:spPr>
          <a:xfrm rot="48000">
            <a:off x="548640" y="1463040"/>
            <a:ext cx="5440680" cy="109728"/>
          </a:xfrm>
          <a:prstGeom prst="rect">
            <a:avLst/>
          </a:prstGeom>
          <a:solidFill>
            <a:srgbClr val="3DA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ectangle 16"/>
          <p:cNvSpPr/>
          <p:nvPr/>
        </p:nvSpPr>
        <p:spPr>
          <a:xfrm rot="21468000">
            <a:off x="2766060" y="1335024"/>
            <a:ext cx="1005840" cy="274320"/>
          </a:xfrm>
          <a:prstGeom prst="rect">
            <a:avLst/>
          </a:prstGeom>
          <a:solidFill>
            <a:srgbClr val="F7F3E6">
              <a:alpha val="7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 rot="48000">
            <a:off x="1325880" y="1737360"/>
            <a:ext cx="3657600" cy="868680"/>
          </a:xfrm>
          <a:prstGeom prst="rect">
            <a:avLst/>
          </a:prstGeom>
          <a:noFill/>
        </p:spPr>
        <p:txBody>
          <a:bodyPr wrap="square" lIns="54864" rIns="54864" tIns="38404" bIns="38404" anchor="t"/>
          <a:lstStyle/>
          <a:p>
            <a:pPr rtl="1" algn="r">
              <a:lnSpc>
                <a:spcPct val="100000"/>
              </a:lnSpc>
            </a:pPr>
            <a:r>
              <a:rPr sz="2700" b="1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מאיה מיקרוסקופ</a:t>
            </a:r>
          </a:p>
          <a:p>
            <a:pPr rtl="1" algn="r">
              <a:lnSpc>
                <a:spcPct val="112000"/>
              </a:lnSpc>
            </a:pPr>
            <a:r>
              <a:rPr sz="1400" b="1" i="0" lang="he-IL" altLang="en-US">
                <a:solidFill>
                  <a:srgbClr val="2E7D46"/>
                </a:solidFill>
                <a:latin typeface="Rubik"/>
                <a:ea typeface="Rubik"/>
                <a:cs typeface="Rubik"/>
              </a:rPr>
              <a:t>רמזור: ירוק</a:t>
            </a:r>
          </a:p>
        </p:txBody>
      </p:sp>
      <p:sp>
        <p:nvSpPr>
          <p:cNvPr id="19" name="TextBox 18"/>
          <p:cNvSpPr txBox="1"/>
          <p:nvPr/>
        </p:nvSpPr>
        <p:spPr>
          <a:xfrm rot="48000">
            <a:off x="658368" y="2788920"/>
            <a:ext cx="5221224" cy="3383280"/>
          </a:xfrm>
          <a:prstGeom prst="rect">
            <a:avLst/>
          </a:prstGeom>
          <a:noFill/>
        </p:spPr>
        <p:txBody>
          <a:bodyPr wrap="square" lIns="146304" rIns="146304" tIns="102412" bIns="102412" anchor="t"/>
          <a:lstStyle/>
          <a:p>
            <a:pPr rtl="1" algn="r">
              <a:lnSpc>
                <a:spcPct val="118000"/>
              </a:lnSpc>
              <a:spcAft>
                <a:spcPts val="800"/>
              </a:spcAft>
            </a:pPr>
            <a:r>
              <a:rPr sz="1450" b="1" i="0" lang="he-IL" altLang="en-US">
                <a:solidFill>
                  <a:srgbClr val="2E7D46"/>
                </a:solidFill>
                <a:latin typeface="Rubik"/>
                <a:ea typeface="Rubik"/>
                <a:cs typeface="Rubik"/>
              </a:rPr>
              <a:t>חוזקה: </a:t>
            </a:r>
            <a:r>
              <a:rPr sz="145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רואה את מה שאחרים מפספסים. מובילה את עבודת הגמר בביולוגיה.</a:t>
            </a:r>
          </a:p>
          <a:p>
            <a:pPr rtl="1" algn="r">
              <a:lnSpc>
                <a:spcPct val="118000"/>
              </a:lnSpc>
              <a:spcAft>
                <a:spcPts val="800"/>
              </a:spcAft>
            </a:pPr>
            <a:r>
              <a:rPr sz="1450" b="1" i="0" lang="he-IL" altLang="en-US">
                <a:solidFill>
                  <a:srgbClr val="2E7D46"/>
                </a:solidFill>
                <a:latin typeface="Rubik"/>
                <a:ea typeface="Rubik"/>
                <a:cs typeface="Rubik"/>
              </a:rPr>
              <a:t>תפקוד: </a:t>
            </a:r>
            <a:r>
              <a:rPr sz="145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נוכחות 98%, מטלות בזמן. ממוצע 95.</a:t>
            </a:r>
          </a:p>
          <a:p>
            <a:pPr rtl="1" algn="r">
              <a:lnSpc>
                <a:spcPct val="118000"/>
              </a:lnSpc>
              <a:spcAft>
                <a:spcPts val="800"/>
              </a:spcAft>
            </a:pPr>
            <a:r>
              <a:rPr sz="1450" b="1" i="0" lang="he-IL" altLang="en-US">
                <a:solidFill>
                  <a:srgbClr val="2E7D46"/>
                </a:solidFill>
                <a:latin typeface="Rubik"/>
                <a:ea typeface="Rubik"/>
                <a:cs typeface="Rubik"/>
              </a:rPr>
              <a:t>קושי: </a:t>
            </a:r>
            <a:r>
              <a:rPr sz="145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אין קושי לימודי. לפעמים מתוסכלת כשהקבוצה לא בקצב שלה.</a:t>
            </a:r>
          </a:p>
          <a:p>
            <a:pPr rtl="1" algn="r">
              <a:lnSpc>
                <a:spcPct val="118000"/>
              </a:lnSpc>
              <a:spcAft>
                <a:spcPts val="800"/>
              </a:spcAft>
            </a:pPr>
            <a:r>
              <a:rPr sz="1450" b="1" i="0" lang="he-IL" altLang="en-US">
                <a:solidFill>
                  <a:srgbClr val="2E7D46"/>
                </a:solidFill>
                <a:latin typeface="Rubik"/>
                <a:ea typeface="Rubik"/>
                <a:cs typeface="Rubik"/>
              </a:rPr>
              <a:t>מה כתבה על עצמה </a:t>
            </a:r>
            <a:r>
              <a:rPr sz="1200" b="0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(בהסכמת התלמידה): </a:t>
            </a:r>
            <a:r>
              <a:rPr sz="1550" b="0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«אני רוצה להמשיך למחקר. מחפשת אתגר נוסף.»</a:t>
            </a:r>
          </a:p>
          <a:p>
            <a:pPr rtl="1" algn="r">
              <a:lnSpc>
                <a:spcPct val="118000"/>
              </a:lnSpc>
              <a:spcAft>
                <a:spcPts val="800"/>
              </a:spcAft>
            </a:pPr>
            <a:r>
              <a:rPr sz="1450" b="1" i="0" lang="he-IL" altLang="en-US">
                <a:solidFill>
                  <a:srgbClr val="2E7D46"/>
                </a:solidFill>
                <a:latin typeface="Rubik"/>
                <a:ea typeface="Rubik"/>
                <a:cs typeface="Rubik"/>
              </a:rPr>
              <a:t>העזרה הנדרשת: </a:t>
            </a:r>
            <a:r>
              <a:rPr sz="145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העשרה: תוכנית מחקר או מנטור/ית.</a:t>
            </a:r>
          </a:p>
          <a:p>
            <a:pPr rtl="1" algn="r">
              <a:lnSpc>
                <a:spcPct val="118000"/>
              </a:lnSpc>
            </a:pPr>
            <a:r>
              <a:rPr sz="1450" b="1" i="0" lang="he-IL" altLang="en-US">
                <a:solidFill>
                  <a:srgbClr val="2E7D46"/>
                </a:solidFill>
                <a:latin typeface="Rubik"/>
                <a:ea typeface="Rubik"/>
                <a:cs typeface="Rubik"/>
              </a:rPr>
              <a:t>הצעד הבא: </a:t>
            </a:r>
            <a:r>
              <a:rPr sz="145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המורה לביולוגיה בודקת תוכנית העשרה מדעית, עד סוף פברואר.</a:t>
            </a:r>
          </a:p>
        </p:txBody>
      </p:sp>
      <p:pic>
        <p:nvPicPr>
          <p:cNvPr id="20" name="Picture 19" descr="1f52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48000">
            <a:off x="5120640" y="1755648"/>
            <a:ext cx="621792" cy="621792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777240" y="1737360"/>
            <a:ext cx="365760" cy="896112"/>
          </a:xfrm>
          <a:prstGeom prst="roundRect">
            <a:avLst/>
          </a:prstGeom>
          <a:solidFill>
            <a:srgbClr val="4A4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Oval 21"/>
          <p:cNvSpPr/>
          <p:nvPr/>
        </p:nvSpPr>
        <p:spPr>
          <a:xfrm>
            <a:off x="850392" y="1810512"/>
            <a:ext cx="219456" cy="219456"/>
          </a:xfrm>
          <a:prstGeom prst="ellipse">
            <a:avLst/>
          </a:prstGeom>
          <a:solidFill>
            <a:srgbClr val="7A7A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Oval 22"/>
          <p:cNvSpPr/>
          <p:nvPr/>
        </p:nvSpPr>
        <p:spPr>
          <a:xfrm>
            <a:off x="850392" y="2075688"/>
            <a:ext cx="219456" cy="219456"/>
          </a:xfrm>
          <a:prstGeom prst="ellipse">
            <a:avLst/>
          </a:prstGeom>
          <a:solidFill>
            <a:srgbClr val="7A7A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Oval 23"/>
          <p:cNvSpPr/>
          <p:nvPr/>
        </p:nvSpPr>
        <p:spPr>
          <a:xfrm>
            <a:off x="850392" y="2340864"/>
            <a:ext cx="219456" cy="219456"/>
          </a:xfrm>
          <a:prstGeom prst="ellipse">
            <a:avLst/>
          </a:prstGeom>
          <a:solidFill>
            <a:srgbClr val="3DA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6217920" y="6437376"/>
            <a:ext cx="5486400" cy="310896"/>
          </a:xfrm>
          <a:prstGeom prst="rect">
            <a:avLst/>
          </a:prstGeom>
          <a:noFill/>
        </p:spPr>
        <p:txBody>
          <a:bodyPr wrap="square" lIns="73152" rIns="73152" tIns="51206" bIns="51206" anchor="ctr"/>
          <a:lstStyle/>
          <a:p>
            <a:pPr rtl="1" algn="r">
              <a:lnSpc>
                <a:spcPct val="112000"/>
              </a:lnSpc>
            </a:pPr>
            <a:r>
              <a:rPr sz="1000" b="0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י״ב 13 · ישיבה פדגוגית · מחצית א׳ תשפ״ז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2920" y="6437376"/>
            <a:ext cx="5486400" cy="310896"/>
          </a:xfrm>
          <a:prstGeom prst="rect">
            <a:avLst/>
          </a:prstGeom>
          <a:noFill/>
        </p:spPr>
        <p:txBody>
          <a:bodyPr wrap="square" lIns="73152" rIns="73152" tIns="51206" bIns="51206" anchor="ctr"/>
          <a:lstStyle/>
          <a:p>
            <a:pPr rtl="1" algn="l">
              <a:lnSpc>
                <a:spcPct val="112000"/>
              </a:lnSpc>
            </a:pPr>
            <a:r>
              <a:rPr sz="1000" b="0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דוגמה בלבד, כל השמות והנתונים בדויים  ·  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292608"/>
            <a:ext cx="11183112" cy="868680"/>
          </a:xfrm>
          <a:prstGeom prst="rect">
            <a:avLst/>
          </a:prstGeom>
          <a:solidFill>
            <a:srgbClr val="FFFDF6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914400" tIns="192024" bIns="192024"/>
          <a:lstStyle/>
          <a:p>
            <a:pPr rtl="1" algn="r">
              <a:lnSpc>
                <a:spcPct val="112000"/>
              </a:lnSpc>
            </a:pPr>
            <a:r>
              <a:rPr sz="3000" b="1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התלמידים ברמזור</a:t>
            </a:r>
          </a:p>
        </p:txBody>
      </p:sp>
      <p:pic>
        <p:nvPicPr>
          <p:cNvPr id="3" name="Picture 2" descr="1f6a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8520" y="429768"/>
            <a:ext cx="566928" cy="5669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365760"/>
            <a:ext cx="4754880" cy="731520"/>
          </a:xfrm>
          <a:prstGeom prst="rect">
            <a:avLst/>
          </a:prstGeom>
          <a:noFill/>
        </p:spPr>
        <p:txBody>
          <a:bodyPr wrap="square" lIns="73152" rIns="73152" tIns="51206" bIns="51206" anchor="ctr"/>
          <a:lstStyle/>
          <a:p>
            <a:pPr rtl="1" algn="l">
              <a:lnSpc>
                <a:spcPct val="112000"/>
              </a:lnSpc>
            </a:pPr>
            <a:r>
              <a:rPr sz="1300" b="0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חלק 4 מתוך 4</a:t>
            </a:r>
          </a:p>
        </p:txBody>
      </p:sp>
      <p:sp>
        <p:nvSpPr>
          <p:cNvPr id="5" name="Rectangle 4"/>
          <p:cNvSpPr/>
          <p:nvPr/>
        </p:nvSpPr>
        <p:spPr>
          <a:xfrm rot="21552000">
            <a:off x="6217920" y="1463040"/>
            <a:ext cx="5440680" cy="4800600"/>
          </a:xfrm>
          <a:prstGeom prst="rect">
            <a:avLst/>
          </a:prstGeom>
          <a:solidFill>
            <a:srgbClr val="FFF6CC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 rot="21552000">
            <a:off x="6217920" y="1463040"/>
            <a:ext cx="5440680" cy="109728"/>
          </a:xfrm>
          <a:prstGeom prst="rect">
            <a:avLst/>
          </a:prstGeom>
          <a:solidFill>
            <a:srgbClr val="F2B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ectangle 6"/>
          <p:cNvSpPr/>
          <p:nvPr/>
        </p:nvSpPr>
        <p:spPr>
          <a:xfrm rot="21372000">
            <a:off x="8435340" y="1335024"/>
            <a:ext cx="1005840" cy="274320"/>
          </a:xfrm>
          <a:prstGeom prst="rect">
            <a:avLst/>
          </a:prstGeom>
          <a:solidFill>
            <a:srgbClr val="F7F3E6">
              <a:alpha val="7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 rot="21552000">
            <a:off x="6995159" y="1737360"/>
            <a:ext cx="3657600" cy="868680"/>
          </a:xfrm>
          <a:prstGeom prst="rect">
            <a:avLst/>
          </a:prstGeom>
          <a:noFill/>
        </p:spPr>
        <p:txBody>
          <a:bodyPr wrap="square" lIns="54864" rIns="54864" tIns="38404" bIns="38404" anchor="t"/>
          <a:lstStyle/>
          <a:p>
            <a:pPr rtl="1" algn="r">
              <a:lnSpc>
                <a:spcPct val="100000"/>
              </a:lnSpc>
            </a:pPr>
            <a:r>
              <a:rPr sz="2700" b="1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אורי אצטרובל</a:t>
            </a:r>
          </a:p>
          <a:p>
            <a:pPr rtl="1" algn="r">
              <a:lnSpc>
                <a:spcPct val="112000"/>
              </a:lnSpc>
            </a:pPr>
            <a:r>
              <a:rPr sz="1400" b="1" i="0" lang="he-IL" altLang="en-US">
                <a:solidFill>
                  <a:srgbClr val="8A6700"/>
                </a:solidFill>
                <a:latin typeface="Rubik"/>
                <a:ea typeface="Rubik"/>
                <a:cs typeface="Rubik"/>
              </a:rPr>
              <a:t>רמזור: צהוב</a:t>
            </a:r>
          </a:p>
        </p:txBody>
      </p:sp>
      <p:sp>
        <p:nvSpPr>
          <p:cNvPr id="9" name="TextBox 8"/>
          <p:cNvSpPr txBox="1"/>
          <p:nvPr/>
        </p:nvSpPr>
        <p:spPr>
          <a:xfrm rot="21552000">
            <a:off x="6327648" y="2788920"/>
            <a:ext cx="5221224" cy="3383280"/>
          </a:xfrm>
          <a:prstGeom prst="rect">
            <a:avLst/>
          </a:prstGeom>
          <a:noFill/>
        </p:spPr>
        <p:txBody>
          <a:bodyPr wrap="square" lIns="146304" rIns="146304" tIns="102412" bIns="102412" anchor="t"/>
          <a:lstStyle/>
          <a:p>
            <a:pPr rtl="1" algn="r">
              <a:lnSpc>
                <a:spcPct val="118000"/>
              </a:lnSpc>
              <a:spcAft>
                <a:spcPts val="800"/>
              </a:spcAft>
            </a:pPr>
            <a:r>
              <a:rPr sz="1450" b="1" i="0" lang="he-IL" altLang="en-US">
                <a:solidFill>
                  <a:srgbClr val="8A6700"/>
                </a:solidFill>
                <a:latin typeface="Rubik"/>
                <a:ea typeface="Rubik"/>
                <a:cs typeface="Rubik"/>
              </a:rPr>
              <a:t>חוזקה: </a:t>
            </a:r>
            <a:r>
              <a:rPr sz="145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מוביל את הגינה הקהילתית. אחראי, שקט, ויודע כל צמח בשמו.</a:t>
            </a:r>
          </a:p>
          <a:p>
            <a:pPr rtl="1" algn="r">
              <a:lnSpc>
                <a:spcPct val="118000"/>
              </a:lnSpc>
              <a:spcAft>
                <a:spcPts val="800"/>
              </a:spcAft>
            </a:pPr>
            <a:r>
              <a:rPr sz="1450" b="1" i="0" lang="he-IL" altLang="en-US">
                <a:solidFill>
                  <a:srgbClr val="8A6700"/>
                </a:solidFill>
                <a:latin typeface="Rubik"/>
                <a:ea typeface="Rubik"/>
                <a:cs typeface="Rubik"/>
              </a:rPr>
              <a:t>תפקוד: </a:t>
            </a:r>
            <a:r>
              <a:rPr sz="145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נוכחות 90%, היעדרויות בימי ראשון.</a:t>
            </a:r>
          </a:p>
          <a:p>
            <a:pPr rtl="1" algn="r">
              <a:lnSpc>
                <a:spcPct val="118000"/>
              </a:lnSpc>
              <a:spcAft>
                <a:spcPts val="800"/>
              </a:spcAft>
            </a:pPr>
            <a:r>
              <a:rPr sz="1450" b="1" i="0" lang="he-IL" altLang="en-US">
                <a:solidFill>
                  <a:srgbClr val="8A6700"/>
                </a:solidFill>
                <a:latin typeface="Rubik"/>
                <a:ea typeface="Rubik"/>
                <a:cs typeface="Rubik"/>
              </a:rPr>
              <a:t>קושי: </a:t>
            </a:r>
            <a:r>
              <a:rPr sz="145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ספרות: מתקשה בכתיבה ארוכה, ציון 66.</a:t>
            </a:r>
          </a:p>
          <a:p>
            <a:pPr rtl="1" algn="r">
              <a:lnSpc>
                <a:spcPct val="118000"/>
              </a:lnSpc>
              <a:spcAft>
                <a:spcPts val="800"/>
              </a:spcAft>
            </a:pPr>
            <a:r>
              <a:rPr sz="1450" b="1" i="0" lang="he-IL" altLang="en-US">
                <a:solidFill>
                  <a:srgbClr val="8A6700"/>
                </a:solidFill>
                <a:latin typeface="Rubik"/>
                <a:ea typeface="Rubik"/>
                <a:cs typeface="Rubik"/>
              </a:rPr>
              <a:t>מה כתב על עצמו </a:t>
            </a:r>
            <a:r>
              <a:rPr sz="1200" b="0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(בהסכמת התלמיד): </a:t>
            </a:r>
            <a:r>
              <a:rPr sz="1550" b="0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«אני מבין את הסיפור, רק לא יודע לכתוב את זה יפה.»</a:t>
            </a:r>
          </a:p>
          <a:p>
            <a:pPr rtl="1" algn="r">
              <a:lnSpc>
                <a:spcPct val="118000"/>
              </a:lnSpc>
              <a:spcAft>
                <a:spcPts val="800"/>
              </a:spcAft>
            </a:pPr>
            <a:r>
              <a:rPr sz="1450" b="1" i="0" lang="he-IL" altLang="en-US">
                <a:solidFill>
                  <a:srgbClr val="8A6700"/>
                </a:solidFill>
                <a:latin typeface="Rubik"/>
                <a:ea typeface="Rubik"/>
                <a:cs typeface="Rubik"/>
              </a:rPr>
              <a:t>העזרה הנדרשת: </a:t>
            </a:r>
            <a:r>
              <a:rPr sz="145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תבנית לכתיבת חיבור ותרגול מודרך.</a:t>
            </a:r>
          </a:p>
          <a:p>
            <a:pPr rtl="1" algn="r">
              <a:lnSpc>
                <a:spcPct val="118000"/>
              </a:lnSpc>
            </a:pPr>
            <a:r>
              <a:rPr sz="1450" b="1" i="0" lang="he-IL" altLang="en-US">
                <a:solidFill>
                  <a:srgbClr val="8A6700"/>
                </a:solidFill>
                <a:latin typeface="Rubik"/>
                <a:ea typeface="Rubik"/>
                <a:cs typeface="Rubik"/>
              </a:rPr>
              <a:t>הצעד הבא: </a:t>
            </a:r>
            <a:r>
              <a:rPr sz="145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המורה לספרות נותנת תבנית חיבור, ובודקים שוב בבוחן הבא.</a:t>
            </a:r>
          </a:p>
        </p:txBody>
      </p:sp>
      <p:pic>
        <p:nvPicPr>
          <p:cNvPr id="10" name="Picture 9" descr="1f33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552000">
            <a:off x="10789920" y="1755648"/>
            <a:ext cx="621792" cy="621792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6446520" y="1737360"/>
            <a:ext cx="365760" cy="896112"/>
          </a:xfrm>
          <a:prstGeom prst="roundRect">
            <a:avLst/>
          </a:prstGeom>
          <a:solidFill>
            <a:srgbClr val="4A4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Oval 11"/>
          <p:cNvSpPr/>
          <p:nvPr/>
        </p:nvSpPr>
        <p:spPr>
          <a:xfrm>
            <a:off x="6519672" y="1810512"/>
            <a:ext cx="219456" cy="219456"/>
          </a:xfrm>
          <a:prstGeom prst="ellipse">
            <a:avLst/>
          </a:prstGeom>
          <a:solidFill>
            <a:srgbClr val="7A7A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Oval 12"/>
          <p:cNvSpPr/>
          <p:nvPr/>
        </p:nvSpPr>
        <p:spPr>
          <a:xfrm>
            <a:off x="6519672" y="2075688"/>
            <a:ext cx="219456" cy="219456"/>
          </a:xfrm>
          <a:prstGeom prst="ellipse">
            <a:avLst/>
          </a:prstGeom>
          <a:solidFill>
            <a:srgbClr val="F2B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Oval 13"/>
          <p:cNvSpPr/>
          <p:nvPr/>
        </p:nvSpPr>
        <p:spPr>
          <a:xfrm>
            <a:off x="6519672" y="2340864"/>
            <a:ext cx="219456" cy="219456"/>
          </a:xfrm>
          <a:prstGeom prst="ellipse">
            <a:avLst/>
          </a:prstGeom>
          <a:solidFill>
            <a:srgbClr val="7A7A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 rot="48000">
            <a:off x="548640" y="1463040"/>
            <a:ext cx="5440680" cy="4800600"/>
          </a:xfrm>
          <a:prstGeom prst="rect">
            <a:avLst/>
          </a:prstGeom>
          <a:solidFill>
            <a:srgbClr val="FFE3E6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ectangle 15"/>
          <p:cNvSpPr/>
          <p:nvPr/>
        </p:nvSpPr>
        <p:spPr>
          <a:xfrm rot="48000">
            <a:off x="548640" y="1463040"/>
            <a:ext cx="5440680" cy="109728"/>
          </a:xfrm>
          <a:prstGeom prst="rect">
            <a:avLst/>
          </a:prstGeom>
          <a:solidFill>
            <a:srgbClr val="E248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ectangle 16"/>
          <p:cNvSpPr/>
          <p:nvPr/>
        </p:nvSpPr>
        <p:spPr>
          <a:xfrm rot="21468000">
            <a:off x="2766060" y="1335024"/>
            <a:ext cx="1005840" cy="274320"/>
          </a:xfrm>
          <a:prstGeom prst="rect">
            <a:avLst/>
          </a:prstGeom>
          <a:solidFill>
            <a:srgbClr val="F7F3E6">
              <a:alpha val="7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 rot="48000">
            <a:off x="1325880" y="1737360"/>
            <a:ext cx="3657600" cy="868680"/>
          </a:xfrm>
          <a:prstGeom prst="rect">
            <a:avLst/>
          </a:prstGeom>
          <a:noFill/>
        </p:spPr>
        <p:txBody>
          <a:bodyPr wrap="square" lIns="54864" rIns="54864" tIns="38404" bIns="38404" anchor="t"/>
          <a:lstStyle/>
          <a:p>
            <a:pPr rtl="1" algn="r">
              <a:lnSpc>
                <a:spcPct val="100000"/>
              </a:lnSpc>
            </a:pPr>
            <a:r>
              <a:rPr sz="2700" b="1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יובל יוגורט</a:t>
            </a:r>
          </a:p>
          <a:p>
            <a:pPr rtl="1" algn="r">
              <a:lnSpc>
                <a:spcPct val="112000"/>
              </a:lnSpc>
            </a:pPr>
            <a:r>
              <a:rPr sz="1400" b="1" i="0" lang="he-IL" altLang="en-US">
                <a:solidFill>
                  <a:srgbClr val="B3261E"/>
                </a:solidFill>
                <a:latin typeface="Rubik"/>
                <a:ea typeface="Rubik"/>
                <a:cs typeface="Rubik"/>
              </a:rPr>
              <a:t>רמזור: אדום</a:t>
            </a:r>
          </a:p>
        </p:txBody>
      </p:sp>
      <p:sp>
        <p:nvSpPr>
          <p:cNvPr id="19" name="TextBox 18"/>
          <p:cNvSpPr txBox="1"/>
          <p:nvPr/>
        </p:nvSpPr>
        <p:spPr>
          <a:xfrm rot="48000">
            <a:off x="658368" y="2788920"/>
            <a:ext cx="5221224" cy="3383280"/>
          </a:xfrm>
          <a:prstGeom prst="rect">
            <a:avLst/>
          </a:prstGeom>
          <a:noFill/>
        </p:spPr>
        <p:txBody>
          <a:bodyPr wrap="square" lIns="146304" rIns="146304" tIns="102412" bIns="102412" anchor="t"/>
          <a:lstStyle/>
          <a:p>
            <a:pPr rtl="1" algn="r">
              <a:lnSpc>
                <a:spcPct val="118000"/>
              </a:lnSpc>
              <a:spcAft>
                <a:spcPts val="800"/>
              </a:spcAft>
            </a:pPr>
            <a:r>
              <a:rPr sz="1450" b="1" i="0" lang="he-IL" altLang="en-US">
                <a:solidFill>
                  <a:srgbClr val="B3261E"/>
                </a:solidFill>
                <a:latin typeface="Rubik"/>
                <a:ea typeface="Rubik"/>
                <a:cs typeface="Rubik"/>
              </a:rPr>
              <a:t>חוזקה: </a:t>
            </a:r>
            <a:r>
              <a:rPr sz="145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מצחיק, אהוב על כולם, עם לב ענק.</a:t>
            </a:r>
          </a:p>
          <a:p>
            <a:pPr rtl="1" algn="r">
              <a:lnSpc>
                <a:spcPct val="118000"/>
              </a:lnSpc>
              <a:spcAft>
                <a:spcPts val="800"/>
              </a:spcAft>
            </a:pPr>
            <a:r>
              <a:rPr sz="1450" b="1" i="0" lang="he-IL" altLang="en-US">
                <a:solidFill>
                  <a:srgbClr val="B3261E"/>
                </a:solidFill>
                <a:latin typeface="Rubik"/>
                <a:ea typeface="Rubik"/>
                <a:cs typeface="Rubik"/>
              </a:rPr>
              <a:t>תפקוד: </a:t>
            </a:r>
            <a:r>
              <a:rPr sz="145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נוכחות 79%, יוצא הרבה מהשיעורים, 4 מטלות חסרות.</a:t>
            </a:r>
          </a:p>
          <a:p>
            <a:pPr rtl="1" algn="r">
              <a:lnSpc>
                <a:spcPct val="118000"/>
              </a:lnSpc>
              <a:spcAft>
                <a:spcPts val="800"/>
              </a:spcAft>
            </a:pPr>
            <a:r>
              <a:rPr sz="1450" b="1" i="0" lang="he-IL" altLang="en-US">
                <a:solidFill>
                  <a:srgbClr val="B3261E"/>
                </a:solidFill>
                <a:latin typeface="Rubik"/>
                <a:ea typeface="Rubik"/>
                <a:cs typeface="Rubik"/>
              </a:rPr>
              <a:t>קושי: </a:t>
            </a:r>
            <a:r>
              <a:rPr sz="145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ירידה בציונים, וחסרה לו בגרות באזרחות (מועד ב׳).</a:t>
            </a:r>
          </a:p>
          <a:p>
            <a:pPr rtl="1" algn="r">
              <a:lnSpc>
                <a:spcPct val="118000"/>
              </a:lnSpc>
              <a:spcAft>
                <a:spcPts val="800"/>
              </a:spcAft>
            </a:pPr>
            <a:r>
              <a:rPr sz="1450" b="1" i="0" lang="he-IL" altLang="en-US">
                <a:solidFill>
                  <a:srgbClr val="B3261E"/>
                </a:solidFill>
                <a:latin typeface="Rubik"/>
                <a:ea typeface="Rubik"/>
                <a:cs typeface="Rubik"/>
              </a:rPr>
              <a:t>מה כתב על עצמו </a:t>
            </a:r>
            <a:r>
              <a:rPr sz="1200" b="0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(בהסכמת התלמיד): </a:t>
            </a:r>
            <a:r>
              <a:rPr sz="1550" b="0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«אני רוצה לסיים עם תעודה. צריך מישהו שיעזור לי להתארגן.»</a:t>
            </a:r>
          </a:p>
          <a:p>
            <a:pPr rtl="1" algn="r">
              <a:lnSpc>
                <a:spcPct val="118000"/>
              </a:lnSpc>
              <a:spcAft>
                <a:spcPts val="800"/>
              </a:spcAft>
            </a:pPr>
            <a:r>
              <a:rPr sz="1450" b="1" i="0" lang="he-IL" altLang="en-US">
                <a:solidFill>
                  <a:srgbClr val="B3261E"/>
                </a:solidFill>
                <a:latin typeface="Rubik"/>
                <a:ea typeface="Rubik"/>
                <a:cs typeface="Rubik"/>
              </a:rPr>
              <a:t>העזרה הנדרשת: </a:t>
            </a:r>
            <a:r>
              <a:rPr sz="145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תוכנית אישית, מעקב שבועי וליווי למועד ב׳.</a:t>
            </a:r>
          </a:p>
          <a:p>
            <a:pPr rtl="1" algn="r">
              <a:lnSpc>
                <a:spcPct val="118000"/>
              </a:lnSpc>
            </a:pPr>
            <a:r>
              <a:rPr sz="1450" b="1" i="0" lang="he-IL" altLang="en-US">
                <a:solidFill>
                  <a:srgbClr val="B3261E"/>
                </a:solidFill>
                <a:latin typeface="Rubik"/>
                <a:ea typeface="Rubik"/>
                <a:cs typeface="Rubik"/>
              </a:rPr>
              <a:t>הצעד הבא: </a:t>
            </a:r>
            <a:r>
              <a:rPr sz="145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המחנך והיועצת בונים איתו לוח שבועי עד 1.2, כולל הכנה למועד ב׳.</a:t>
            </a:r>
          </a:p>
        </p:txBody>
      </p:sp>
      <p:pic>
        <p:nvPicPr>
          <p:cNvPr id="20" name="Picture 19" descr="1f96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48000">
            <a:off x="5120640" y="1755648"/>
            <a:ext cx="621792" cy="621792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777240" y="1737360"/>
            <a:ext cx="365760" cy="896112"/>
          </a:xfrm>
          <a:prstGeom prst="roundRect">
            <a:avLst/>
          </a:prstGeom>
          <a:solidFill>
            <a:srgbClr val="4A4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Oval 21"/>
          <p:cNvSpPr/>
          <p:nvPr/>
        </p:nvSpPr>
        <p:spPr>
          <a:xfrm>
            <a:off x="850392" y="1810512"/>
            <a:ext cx="219456" cy="219456"/>
          </a:xfrm>
          <a:prstGeom prst="ellipse">
            <a:avLst/>
          </a:prstGeom>
          <a:solidFill>
            <a:srgbClr val="E248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Oval 22"/>
          <p:cNvSpPr/>
          <p:nvPr/>
        </p:nvSpPr>
        <p:spPr>
          <a:xfrm>
            <a:off x="850392" y="2075688"/>
            <a:ext cx="219456" cy="219456"/>
          </a:xfrm>
          <a:prstGeom prst="ellipse">
            <a:avLst/>
          </a:prstGeom>
          <a:solidFill>
            <a:srgbClr val="7A7A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Oval 23"/>
          <p:cNvSpPr/>
          <p:nvPr/>
        </p:nvSpPr>
        <p:spPr>
          <a:xfrm>
            <a:off x="850392" y="2340864"/>
            <a:ext cx="219456" cy="219456"/>
          </a:xfrm>
          <a:prstGeom prst="ellipse">
            <a:avLst/>
          </a:prstGeom>
          <a:solidFill>
            <a:srgbClr val="7A7A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6217920" y="6437376"/>
            <a:ext cx="5486400" cy="310896"/>
          </a:xfrm>
          <a:prstGeom prst="rect">
            <a:avLst/>
          </a:prstGeom>
          <a:noFill/>
        </p:spPr>
        <p:txBody>
          <a:bodyPr wrap="square" lIns="73152" rIns="73152" tIns="51206" bIns="51206" anchor="ctr"/>
          <a:lstStyle/>
          <a:p>
            <a:pPr rtl="1" algn="r">
              <a:lnSpc>
                <a:spcPct val="112000"/>
              </a:lnSpc>
            </a:pPr>
            <a:r>
              <a:rPr sz="1000" b="0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י״ב 13 · ישיבה פדגוגית · מחצית א׳ תשפ״ז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2920" y="6437376"/>
            <a:ext cx="5486400" cy="310896"/>
          </a:xfrm>
          <a:prstGeom prst="rect">
            <a:avLst/>
          </a:prstGeom>
          <a:noFill/>
        </p:spPr>
        <p:txBody>
          <a:bodyPr wrap="square" lIns="73152" rIns="73152" tIns="51206" bIns="51206" anchor="ctr"/>
          <a:lstStyle/>
          <a:p>
            <a:pPr rtl="1" algn="l">
              <a:lnSpc>
                <a:spcPct val="112000"/>
              </a:lnSpc>
            </a:pPr>
            <a:r>
              <a:rPr sz="1000" b="0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דוגמה בלבד, כל השמות והנתונים בדויים  ·  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292608"/>
            <a:ext cx="11183112" cy="868680"/>
          </a:xfrm>
          <a:prstGeom prst="rect">
            <a:avLst/>
          </a:prstGeom>
          <a:solidFill>
            <a:srgbClr val="FFFDF6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914400" tIns="192024" bIns="192024"/>
          <a:lstStyle/>
          <a:p>
            <a:pPr rtl="1" algn="r">
              <a:lnSpc>
                <a:spcPct val="112000"/>
              </a:lnSpc>
            </a:pPr>
            <a:r>
              <a:rPr sz="3000" b="1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תלמידים לדיון</a:t>
            </a:r>
          </a:p>
        </p:txBody>
      </p:sp>
      <p:pic>
        <p:nvPicPr>
          <p:cNvPr id="3" name="Picture 2" descr="1f5c2_fe0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8520" y="429768"/>
            <a:ext cx="566928" cy="5669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365760"/>
            <a:ext cx="4754880" cy="731520"/>
          </a:xfrm>
          <a:prstGeom prst="rect">
            <a:avLst/>
          </a:prstGeom>
          <a:noFill/>
        </p:spPr>
        <p:txBody>
          <a:bodyPr wrap="square" lIns="73152" rIns="73152" tIns="51206" bIns="51206" anchor="ctr"/>
          <a:lstStyle/>
          <a:p>
            <a:pPr rtl="1" algn="l">
              <a:lnSpc>
                <a:spcPct val="112000"/>
              </a:lnSpc>
            </a:pPr>
            <a:r>
              <a:rPr sz="1300" b="0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לפי הרמזור · מתחילים בחוזקה</a:t>
            </a:r>
          </a:p>
        </p:txBody>
      </p:sp>
      <p:sp>
        <p:nvSpPr>
          <p:cNvPr id="5" name="Rectangle 4"/>
          <p:cNvSpPr/>
          <p:nvPr/>
        </p:nvSpPr>
        <p:spPr>
          <a:xfrm rot="72000">
            <a:off x="8092440" y="1600200"/>
            <a:ext cx="3520440" cy="4160520"/>
          </a:xfrm>
          <a:prstGeom prst="rect">
            <a:avLst/>
          </a:prstGeom>
          <a:solidFill>
            <a:srgbClr val="FFD3DD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685800" tIns="160020" bIns="160020"/>
          <a:lstStyle/>
          <a:p>
            <a:pPr rtl="1" algn="r">
              <a:lnSpc>
                <a:spcPct val="112000"/>
              </a:lnSpc>
              <a:spcAft>
                <a:spcPts val="1600"/>
              </a:spcAft>
            </a:pPr>
            <a:r>
              <a:rPr sz="1900" b="1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אדום: צריך תוכנית</a:t>
            </a:r>
          </a:p>
          <a:p>
            <a:pPr rtl="1" algn="r">
              <a:lnSpc>
                <a:spcPct val="112000"/>
              </a:lnSpc>
              <a:spcAft>
                <a:spcPts val="200"/>
              </a:spcAft>
            </a:pPr>
            <a:r>
              <a:rPr sz="2000" b="1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דני דינוזאור</a:t>
            </a:r>
          </a:p>
          <a:p>
            <a:pPr rtl="1" algn="r">
              <a:lnSpc>
                <a:spcPct val="120000"/>
              </a:lnSpc>
              <a:spcAft>
                <a:spcPts val="1600"/>
              </a:spcAft>
            </a:pPr>
            <a:r>
              <a:rPr sz="150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נוכחות 74%, 5 מטלות חסרות. פגישה עם ההורים והיועצת.</a:t>
            </a:r>
          </a:p>
          <a:p>
            <a:pPr rtl="1" algn="r">
              <a:lnSpc>
                <a:spcPct val="112000"/>
              </a:lnSpc>
              <a:spcAft>
                <a:spcPts val="200"/>
              </a:spcAft>
            </a:pPr>
            <a:r>
              <a:rPr sz="2000" b="1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יובל יוגורט</a:t>
            </a:r>
          </a:p>
          <a:p>
            <a:pPr rtl="1" algn="r">
              <a:lnSpc>
                <a:spcPct val="120000"/>
              </a:lnSpc>
              <a:spcAft>
                <a:spcPts val="1600"/>
              </a:spcAft>
            </a:pPr>
            <a:r>
              <a:rPr sz="150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נוכחות 79%, מועד ב׳ באזרחות. לוח שבועי וליווי.</a:t>
            </a:r>
          </a:p>
        </p:txBody>
      </p:sp>
      <p:sp>
        <p:nvSpPr>
          <p:cNvPr id="6" name="Rectangle 5"/>
          <p:cNvSpPr/>
          <p:nvPr/>
        </p:nvSpPr>
        <p:spPr>
          <a:xfrm rot="21492000">
            <a:off x="9349740" y="1481328"/>
            <a:ext cx="1005840" cy="274320"/>
          </a:xfrm>
          <a:prstGeom prst="rect">
            <a:avLst/>
          </a:prstGeom>
          <a:solidFill>
            <a:srgbClr val="F7F3E6">
              <a:alpha val="7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Oval 6"/>
          <p:cNvSpPr/>
          <p:nvPr/>
        </p:nvSpPr>
        <p:spPr>
          <a:xfrm>
            <a:off x="11045952" y="1856231"/>
            <a:ext cx="347472" cy="347472"/>
          </a:xfrm>
          <a:prstGeom prst="ellipse">
            <a:avLst/>
          </a:prstGeom>
          <a:solidFill>
            <a:srgbClr val="E2483D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ectangle 7"/>
          <p:cNvSpPr/>
          <p:nvPr/>
        </p:nvSpPr>
        <p:spPr>
          <a:xfrm rot="21540000">
            <a:off x="4297679" y="1600200"/>
            <a:ext cx="3520440" cy="4160520"/>
          </a:xfrm>
          <a:prstGeom prst="rect">
            <a:avLst/>
          </a:prstGeom>
          <a:solidFill>
            <a:srgbClr val="FFF1A8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685800" tIns="160020" bIns="160020"/>
          <a:lstStyle/>
          <a:p>
            <a:pPr rtl="1" algn="r">
              <a:lnSpc>
                <a:spcPct val="112000"/>
              </a:lnSpc>
              <a:spcAft>
                <a:spcPts val="1600"/>
              </a:spcAft>
            </a:pPr>
            <a:r>
              <a:rPr sz="1900" b="1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צהוב: שימו לב</a:t>
            </a:r>
          </a:p>
          <a:p>
            <a:pPr rtl="1" algn="r">
              <a:lnSpc>
                <a:spcPct val="112000"/>
              </a:lnSpc>
              <a:spcAft>
                <a:spcPts val="200"/>
              </a:spcAft>
            </a:pPr>
            <a:r>
              <a:rPr sz="2000" b="1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גלעד גלגלצ</a:t>
            </a:r>
          </a:p>
          <a:p>
            <a:pPr rtl="1" algn="r">
              <a:lnSpc>
                <a:spcPct val="120000"/>
              </a:lnSpc>
              <a:spcAft>
                <a:spcPts val="1600"/>
              </a:spcAft>
            </a:pPr>
            <a:r>
              <a:rPr sz="150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מתמטיקה מ-82 ל-68. תגבור.</a:t>
            </a:r>
          </a:p>
          <a:p>
            <a:pPr rtl="1" algn="r">
              <a:lnSpc>
                <a:spcPct val="112000"/>
              </a:lnSpc>
              <a:spcAft>
                <a:spcPts val="200"/>
              </a:spcAft>
            </a:pPr>
            <a:r>
              <a:rPr sz="2000" b="1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שירה שוקולד</a:t>
            </a:r>
          </a:p>
          <a:p>
            <a:pPr rtl="1" algn="r">
              <a:lnSpc>
                <a:spcPct val="120000"/>
              </a:lnSpc>
              <a:spcAft>
                <a:spcPts val="1600"/>
              </a:spcAft>
            </a:pPr>
            <a:r>
              <a:rPr sz="150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אנגלית: 2 עבודות חסרות. מועד הגשה.</a:t>
            </a:r>
          </a:p>
          <a:p>
            <a:pPr rtl="1" algn="r">
              <a:lnSpc>
                <a:spcPct val="112000"/>
              </a:lnSpc>
              <a:spcAft>
                <a:spcPts val="200"/>
              </a:spcAft>
            </a:pPr>
            <a:r>
              <a:rPr sz="2000" b="1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אורי אצטרובל</a:t>
            </a:r>
          </a:p>
          <a:p>
            <a:pPr rtl="1" algn="r">
              <a:lnSpc>
                <a:spcPct val="120000"/>
              </a:lnSpc>
              <a:spcAft>
                <a:spcPts val="1600"/>
              </a:spcAft>
            </a:pPr>
            <a:r>
              <a:rPr sz="150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ספרות 66. תבנית חיבור.</a:t>
            </a:r>
          </a:p>
        </p:txBody>
      </p:sp>
      <p:sp>
        <p:nvSpPr>
          <p:cNvPr id="9" name="Rectangle 8"/>
          <p:cNvSpPr/>
          <p:nvPr/>
        </p:nvSpPr>
        <p:spPr>
          <a:xfrm rot="21360000">
            <a:off x="5554979" y="1481328"/>
            <a:ext cx="1005840" cy="274320"/>
          </a:xfrm>
          <a:prstGeom prst="rect">
            <a:avLst/>
          </a:prstGeom>
          <a:solidFill>
            <a:srgbClr val="F7F3E6">
              <a:alpha val="7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Oval 9"/>
          <p:cNvSpPr/>
          <p:nvPr/>
        </p:nvSpPr>
        <p:spPr>
          <a:xfrm>
            <a:off x="7251191" y="1856231"/>
            <a:ext cx="347472" cy="347472"/>
          </a:xfrm>
          <a:prstGeom prst="ellipse">
            <a:avLst/>
          </a:prstGeom>
          <a:solidFill>
            <a:srgbClr val="F2B600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ectangle 10"/>
          <p:cNvSpPr/>
          <p:nvPr/>
        </p:nvSpPr>
        <p:spPr>
          <a:xfrm rot="90000">
            <a:off x="502919" y="1600200"/>
            <a:ext cx="3520440" cy="4160520"/>
          </a:xfrm>
          <a:prstGeom prst="rect">
            <a:avLst/>
          </a:prstGeom>
          <a:solidFill>
            <a:srgbClr val="D5F0C8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685800" tIns="160020" bIns="160020"/>
          <a:lstStyle/>
          <a:p>
            <a:pPr rtl="1" algn="r">
              <a:lnSpc>
                <a:spcPct val="112000"/>
              </a:lnSpc>
              <a:spcAft>
                <a:spcPts val="1600"/>
              </a:spcAft>
            </a:pPr>
            <a:r>
              <a:rPr sz="1900" b="1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ירוק: לשבח ולחיזוק</a:t>
            </a:r>
          </a:p>
          <a:p>
            <a:pPr rtl="1" algn="r">
              <a:lnSpc>
                <a:spcPct val="112000"/>
              </a:lnSpc>
              <a:spcAft>
                <a:spcPts val="200"/>
              </a:spcAft>
            </a:pPr>
            <a:r>
              <a:rPr sz="2000" b="1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תלמיד תלמידי</a:t>
            </a:r>
          </a:p>
          <a:p>
            <a:pPr rtl="1" algn="r">
              <a:lnSpc>
                <a:spcPct val="120000"/>
              </a:lnSpc>
              <a:spcAft>
                <a:spcPts val="1600"/>
              </a:spcAft>
            </a:pPr>
            <a:r>
              <a:rPr sz="150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לעזור לו לתעדף.</a:t>
            </a:r>
          </a:p>
          <a:p>
            <a:pPr rtl="1" algn="r">
              <a:lnSpc>
                <a:spcPct val="112000"/>
              </a:lnSpc>
              <a:spcAft>
                <a:spcPts val="200"/>
              </a:spcAft>
            </a:pPr>
            <a:r>
              <a:rPr sz="2000" b="1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נועה נוטבוק</a:t>
            </a:r>
          </a:p>
          <a:p>
            <a:pPr rtl="1" algn="r">
              <a:lnSpc>
                <a:spcPct val="120000"/>
              </a:lnSpc>
              <a:spcAft>
                <a:spcPts val="1600"/>
              </a:spcAft>
            </a:pPr>
            <a:r>
              <a:rPr sz="150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כלים להתמודדות עם לחץ.</a:t>
            </a:r>
          </a:p>
          <a:p>
            <a:pPr rtl="1" algn="r">
              <a:lnSpc>
                <a:spcPct val="112000"/>
              </a:lnSpc>
              <a:spcAft>
                <a:spcPts val="200"/>
              </a:spcAft>
            </a:pPr>
            <a:r>
              <a:rPr sz="2000" b="1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מאיה מיקרוסקופ</a:t>
            </a:r>
          </a:p>
          <a:p>
            <a:pPr rtl="1" algn="r">
              <a:lnSpc>
                <a:spcPct val="120000"/>
              </a:lnSpc>
              <a:spcAft>
                <a:spcPts val="1600"/>
              </a:spcAft>
            </a:pPr>
            <a:r>
              <a:rPr sz="1500" b="0" i="0" lang="he-IL" altLang="en-US">
                <a:solidFill>
                  <a:srgbClr val="3B3226"/>
                </a:solidFill>
                <a:latin typeface="Rubik"/>
                <a:ea typeface="Rubik"/>
                <a:cs typeface="Rubik"/>
              </a:rPr>
              <a:t>תוכנית העשרה במחקר.</a:t>
            </a:r>
          </a:p>
        </p:txBody>
      </p:sp>
      <p:sp>
        <p:nvSpPr>
          <p:cNvPr id="12" name="Rectangle 11"/>
          <p:cNvSpPr/>
          <p:nvPr/>
        </p:nvSpPr>
        <p:spPr>
          <a:xfrm rot="21510000">
            <a:off x="1760219" y="1481328"/>
            <a:ext cx="1005840" cy="274320"/>
          </a:xfrm>
          <a:prstGeom prst="rect">
            <a:avLst/>
          </a:prstGeom>
          <a:solidFill>
            <a:srgbClr val="F7F3E6">
              <a:alpha val="7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Oval 12"/>
          <p:cNvSpPr/>
          <p:nvPr/>
        </p:nvSpPr>
        <p:spPr>
          <a:xfrm>
            <a:off x="3456431" y="1856231"/>
            <a:ext cx="347472" cy="347472"/>
          </a:xfrm>
          <a:prstGeom prst="ellipse">
            <a:avLst/>
          </a:prstGeom>
          <a:solidFill>
            <a:srgbClr val="3DAA5C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217920" y="6437376"/>
            <a:ext cx="5486400" cy="310896"/>
          </a:xfrm>
          <a:prstGeom prst="rect">
            <a:avLst/>
          </a:prstGeom>
          <a:noFill/>
        </p:spPr>
        <p:txBody>
          <a:bodyPr wrap="square" lIns="73152" rIns="73152" tIns="51206" bIns="51206" anchor="ctr"/>
          <a:lstStyle/>
          <a:p>
            <a:pPr rtl="1" algn="r">
              <a:lnSpc>
                <a:spcPct val="112000"/>
              </a:lnSpc>
            </a:pPr>
            <a:r>
              <a:rPr sz="1000" b="0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י״ב 13 · ישיבה פדגוגית · מחצית א׳ תשפ״ז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437376"/>
            <a:ext cx="5486400" cy="310896"/>
          </a:xfrm>
          <a:prstGeom prst="rect">
            <a:avLst/>
          </a:prstGeom>
          <a:noFill/>
        </p:spPr>
        <p:txBody>
          <a:bodyPr wrap="square" lIns="73152" rIns="73152" tIns="51206" bIns="51206" anchor="ctr"/>
          <a:lstStyle/>
          <a:p>
            <a:pPr rtl="1" algn="l">
              <a:lnSpc>
                <a:spcPct val="112000"/>
              </a:lnSpc>
            </a:pPr>
            <a:r>
              <a:rPr sz="1000" b="0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דוגמה בלבד, כל השמות והנתונים בדויים  ·  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292608"/>
            <a:ext cx="11183112" cy="868680"/>
          </a:xfrm>
          <a:prstGeom prst="rect">
            <a:avLst/>
          </a:prstGeom>
          <a:solidFill>
            <a:srgbClr val="FFFDF6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914400" tIns="192024" bIns="192024"/>
          <a:lstStyle/>
          <a:p>
            <a:pPr rtl="1" algn="r">
              <a:lnSpc>
                <a:spcPct val="112000"/>
              </a:lnSpc>
            </a:pPr>
            <a:r>
              <a:rPr sz="3000" b="1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פעולות להמשך</a:t>
            </a:r>
          </a:p>
        </p:txBody>
      </p:sp>
      <p:pic>
        <p:nvPicPr>
          <p:cNvPr id="3" name="Picture 2" descr="270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8520" y="429768"/>
            <a:ext cx="566928" cy="5669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365760"/>
            <a:ext cx="4754880" cy="731520"/>
          </a:xfrm>
          <a:prstGeom prst="rect">
            <a:avLst/>
          </a:prstGeom>
          <a:noFill/>
        </p:spPr>
        <p:txBody>
          <a:bodyPr wrap="square" lIns="73152" rIns="73152" tIns="51206" bIns="51206" anchor="ctr"/>
          <a:lstStyle/>
          <a:p>
            <a:pPr rtl="1" algn="l">
              <a:lnSpc>
                <a:spcPct val="112000"/>
              </a:lnSpc>
            </a:pPr>
            <a:r>
              <a:rPr sz="1300" b="0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מי · מה · עד מתי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417320"/>
            <a:ext cx="11109960" cy="4846320"/>
          </a:xfrm>
          <a:prstGeom prst="rect">
            <a:avLst/>
          </a:prstGeom>
          <a:solidFill>
            <a:srgbClr val="FFFDF6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 rot="21420000">
            <a:off x="5596128" y="1298448"/>
            <a:ext cx="1005840" cy="274320"/>
          </a:xfrm>
          <a:prstGeom prst="rect">
            <a:avLst/>
          </a:prstGeom>
          <a:solidFill>
            <a:srgbClr val="F7F3E6">
              <a:alpha val="7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822960" y="1691640"/>
          <a:ext cx="10561320" cy="4023360"/>
        </p:xfrm>
        <a:graphic>
          <a:graphicData uri="http://schemas.openxmlformats.org/drawingml/2006/table">
            <a:tbl>
              <a:tblPr firstRow="1" bandRow="0" rtl="1"/>
              <a:tblGrid>
                <a:gridCol w="2743200"/>
                <a:gridCol w="6263640"/>
                <a:gridCol w="1554480"/>
              </a:tblGrid>
              <a:tr h="50292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12000"/>
                        </a:lnSpc>
                      </a:pPr>
                      <a:r>
                        <a:rPr sz="1600" b="1" i="0" lang="he-IL" altLang="en-US">
                          <a:solidFill>
                            <a:srgbClr val="3B3226"/>
                          </a:solidFill>
                          <a:latin typeface="Playpen Sans Hebrew"/>
                          <a:ea typeface="Playpen Sans Hebrew"/>
                          <a:cs typeface="Playpen Sans Hebrew"/>
                        </a:rPr>
                        <a:t>מי</a:t>
                      </a:r>
                    </a:p>
                  </a:txBody>
                  <a:tcPr marL="109728" marR="109728" marT="36576" marB="36576" anchor="ctr">
                    <a:solidFill>
                      <a:srgbClr val="FFE79A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12000"/>
                        </a:lnSpc>
                      </a:pPr>
                      <a:r>
                        <a:rPr sz="1600" b="1" i="0" lang="he-IL" altLang="en-US">
                          <a:solidFill>
                            <a:srgbClr val="3B3226"/>
                          </a:solidFill>
                          <a:latin typeface="Playpen Sans Hebrew"/>
                          <a:ea typeface="Playpen Sans Hebrew"/>
                          <a:cs typeface="Playpen Sans Hebrew"/>
                        </a:rPr>
                        <a:t>מה</a:t>
                      </a:r>
                    </a:p>
                  </a:txBody>
                  <a:tcPr marL="109728" marR="109728" marT="36576" marB="36576" anchor="ctr">
                    <a:solidFill>
                      <a:srgbClr val="FFE79A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ctr">
                        <a:lnSpc>
                          <a:spcPct val="112000"/>
                        </a:lnSpc>
                      </a:pPr>
                      <a:r>
                        <a:rPr sz="1600" b="1" i="0" lang="he-IL" altLang="en-US">
                          <a:solidFill>
                            <a:srgbClr val="3B3226"/>
                          </a:solidFill>
                          <a:latin typeface="Playpen Sans Hebrew"/>
                          <a:ea typeface="Playpen Sans Hebrew"/>
                          <a:cs typeface="Playpen Sans Hebrew"/>
                        </a:rPr>
                        <a:t>עד מתי</a:t>
                      </a:r>
                    </a:p>
                  </a:txBody>
                  <a:tcPr marL="109728" marR="109728" marT="36576" marB="36576" anchor="ctr">
                    <a:solidFill>
                      <a:srgbClr val="FFE79A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12000"/>
                        </a:lnSpc>
                      </a:pPr>
                      <a:r>
                        <a:rPr sz="1400" b="1" i="0" lang="he-IL" altLang="en-US">
                          <a:solidFill>
                            <a:srgbClr val="3B3226"/>
                          </a:solidFill>
                          <a:latin typeface="Rubik"/>
                          <a:ea typeface="Rubik"/>
                          <a:cs typeface="Rubik"/>
                        </a:rPr>
                        <a:t>המחנך, ישראל ישראלי</a:t>
                      </a:r>
                    </a:p>
                  </a:txBody>
                  <a:tcPr marL="109728" marR="109728" marT="36576" marB="36576" anchor="ctr">
                    <a:solidFill>
                      <a:srgbClr val="FFFD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12000"/>
                        </a:lnSpc>
                      </a:pPr>
                      <a:r>
                        <a:rPr sz="1400" b="0" i="0" lang="he-IL" altLang="en-US">
                          <a:solidFill>
                            <a:srgbClr val="3B3226"/>
                          </a:solidFill>
                          <a:latin typeface="Rubik"/>
                          <a:ea typeface="Rubik"/>
                          <a:cs typeface="Rubik"/>
                        </a:rPr>
                        <a:t>פגישה עם דני דינוזאור והוריו, יחד עם היועצת</a:t>
                      </a:r>
                    </a:p>
                  </a:txBody>
                  <a:tcPr marL="109728" marR="109728" marT="36576" marB="36576" anchor="ctr">
                    <a:solidFill>
                      <a:srgbClr val="FFFD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ctr">
                        <a:lnSpc>
                          <a:spcPct val="112000"/>
                        </a:lnSpc>
                      </a:pPr>
                      <a:r>
                        <a:rPr sz="1400" b="0" i="0" lang="he-IL" altLang="en-US">
                          <a:solidFill>
                            <a:srgbClr val="3B3226"/>
                          </a:solidFill>
                          <a:latin typeface="Rubik"/>
                          <a:ea typeface="Rubik"/>
                          <a:cs typeface="Rubik"/>
                        </a:rPr>
                        <a:t>5.2</a:t>
                      </a:r>
                    </a:p>
                  </a:txBody>
                  <a:tcPr marL="109728" marR="109728" marT="36576" marB="36576" anchor="ctr">
                    <a:solidFill>
                      <a:srgbClr val="FFFDF6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12000"/>
                        </a:lnSpc>
                      </a:pPr>
                      <a:r>
                        <a:rPr sz="1400" b="1" i="0" lang="he-IL" altLang="en-US">
                          <a:solidFill>
                            <a:srgbClr val="3B3226"/>
                          </a:solidFill>
                          <a:latin typeface="Rubik"/>
                          <a:ea typeface="Rubik"/>
                          <a:cs typeface="Rubik"/>
                        </a:rPr>
                        <a:t>היועצת</a:t>
                      </a:r>
                    </a:p>
                  </a:txBody>
                  <a:tcPr marL="109728" marR="109728" marT="36576" marB="36576" anchor="ctr">
                    <a:solidFill>
                      <a:srgbClr val="F6F0E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12000"/>
                        </a:lnSpc>
                      </a:pPr>
                      <a:r>
                        <a:rPr sz="1400" b="0" i="0" lang="he-IL" altLang="en-US">
                          <a:solidFill>
                            <a:srgbClr val="3B3226"/>
                          </a:solidFill>
                          <a:latin typeface="Rubik"/>
                          <a:ea typeface="Rubik"/>
                          <a:cs typeface="Rubik"/>
                        </a:rPr>
                        <a:t>לוח שבועי וליווי ליובל יוגורט, כולל הכנה למועד ב׳ באזרחות</a:t>
                      </a:r>
                    </a:p>
                  </a:txBody>
                  <a:tcPr marL="109728" marR="109728" marT="36576" marB="36576" anchor="ctr">
                    <a:solidFill>
                      <a:srgbClr val="F6F0E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ctr">
                        <a:lnSpc>
                          <a:spcPct val="112000"/>
                        </a:lnSpc>
                      </a:pPr>
                      <a:r>
                        <a:rPr sz="1400" b="0" i="0" lang="he-IL" altLang="en-US">
                          <a:solidFill>
                            <a:srgbClr val="3B3226"/>
                          </a:solidFill>
                          <a:latin typeface="Rubik"/>
                          <a:ea typeface="Rubik"/>
                          <a:cs typeface="Rubik"/>
                        </a:rPr>
                        <a:t>1.2</a:t>
                      </a:r>
                    </a:p>
                  </a:txBody>
                  <a:tcPr marL="109728" marR="109728" marT="36576" marB="36576" anchor="ctr">
                    <a:solidFill>
                      <a:srgbClr val="F6F0E3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12000"/>
                        </a:lnSpc>
                      </a:pPr>
                      <a:r>
                        <a:rPr sz="1400" b="1" i="0" lang="he-IL" altLang="en-US">
                          <a:solidFill>
                            <a:srgbClr val="3B3226"/>
                          </a:solidFill>
                          <a:latin typeface="Rubik"/>
                          <a:ea typeface="Rubik"/>
                          <a:cs typeface="Rubik"/>
                        </a:rPr>
                        <a:t>המורה למתמטיקה</a:t>
                      </a:r>
                    </a:p>
                  </a:txBody>
                  <a:tcPr marL="109728" marR="109728" marT="36576" marB="36576" anchor="ctr">
                    <a:solidFill>
                      <a:srgbClr val="FFFD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12000"/>
                        </a:lnSpc>
                      </a:pPr>
                      <a:r>
                        <a:rPr sz="1400" b="0" i="0" lang="he-IL" altLang="en-US">
                          <a:solidFill>
                            <a:srgbClr val="3B3226"/>
                          </a:solidFill>
                          <a:latin typeface="Rubik"/>
                          <a:ea typeface="Rubik"/>
                          <a:cs typeface="Rubik"/>
                        </a:rPr>
                        <a:t>תגבור בקבוצה קטנה לגלעד גלגלצ, ובדיקה חוזרת</a:t>
                      </a:r>
                    </a:p>
                  </a:txBody>
                  <a:tcPr marL="109728" marR="109728" marT="36576" marB="36576" anchor="ctr">
                    <a:solidFill>
                      <a:srgbClr val="FFFD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ctr">
                        <a:lnSpc>
                          <a:spcPct val="112000"/>
                        </a:lnSpc>
                      </a:pPr>
                      <a:r>
                        <a:rPr sz="1400" b="0" i="0" lang="he-IL" altLang="en-US">
                          <a:solidFill>
                            <a:srgbClr val="3B3226"/>
                          </a:solidFill>
                          <a:latin typeface="Rubik"/>
                          <a:ea typeface="Rubik"/>
                          <a:cs typeface="Rubik"/>
                        </a:rPr>
                        <a:t>28.2</a:t>
                      </a:r>
                    </a:p>
                  </a:txBody>
                  <a:tcPr marL="109728" marR="109728" marT="36576" marB="36576" anchor="ctr">
                    <a:solidFill>
                      <a:srgbClr val="FFFDF6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12000"/>
                        </a:lnSpc>
                      </a:pPr>
                      <a:r>
                        <a:rPr sz="1400" b="1" i="0" lang="he-IL" altLang="en-US">
                          <a:solidFill>
                            <a:srgbClr val="3B3226"/>
                          </a:solidFill>
                          <a:latin typeface="Rubik"/>
                          <a:ea typeface="Rubik"/>
                          <a:cs typeface="Rubik"/>
                        </a:rPr>
                        <a:t>המורה לאנגלית</a:t>
                      </a:r>
                    </a:p>
                  </a:txBody>
                  <a:tcPr marL="109728" marR="109728" marT="36576" marB="36576" anchor="ctr">
                    <a:solidFill>
                      <a:srgbClr val="F6F0E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12000"/>
                        </a:lnSpc>
                      </a:pPr>
                      <a:r>
                        <a:rPr sz="1400" b="0" i="0" lang="he-IL" altLang="en-US">
                          <a:solidFill>
                            <a:srgbClr val="3B3226"/>
                          </a:solidFill>
                          <a:latin typeface="Rubik"/>
                          <a:ea typeface="Rubik"/>
                          <a:cs typeface="Rubik"/>
                        </a:rPr>
                        <a:t>מועד הגשה לעבודות של שירה שוקולד, והצגה בקבוצה קטנה</a:t>
                      </a:r>
                    </a:p>
                  </a:txBody>
                  <a:tcPr marL="109728" marR="109728" marT="36576" marB="36576" anchor="ctr">
                    <a:solidFill>
                      <a:srgbClr val="F6F0E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ctr">
                        <a:lnSpc>
                          <a:spcPct val="112000"/>
                        </a:lnSpc>
                      </a:pPr>
                      <a:r>
                        <a:rPr sz="1400" b="0" i="0" lang="he-IL" altLang="en-US">
                          <a:solidFill>
                            <a:srgbClr val="3B3226"/>
                          </a:solidFill>
                          <a:latin typeface="Rubik"/>
                          <a:ea typeface="Rubik"/>
                          <a:cs typeface="Rubik"/>
                        </a:rPr>
                        <a:t>10.2</a:t>
                      </a:r>
                    </a:p>
                  </a:txBody>
                  <a:tcPr marL="109728" marR="109728" marT="36576" marB="36576" anchor="ctr">
                    <a:solidFill>
                      <a:srgbClr val="F6F0E3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12000"/>
                        </a:lnSpc>
                      </a:pPr>
                      <a:r>
                        <a:rPr sz="1400" b="1" i="0" lang="he-IL" altLang="en-US">
                          <a:solidFill>
                            <a:srgbClr val="3B3226"/>
                          </a:solidFill>
                          <a:latin typeface="Rubik"/>
                          <a:ea typeface="Rubik"/>
                          <a:cs typeface="Rubik"/>
                        </a:rPr>
                        <a:t>המורה לספרות</a:t>
                      </a:r>
                    </a:p>
                  </a:txBody>
                  <a:tcPr marL="109728" marR="109728" marT="36576" marB="36576" anchor="ctr">
                    <a:solidFill>
                      <a:srgbClr val="FFFD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12000"/>
                        </a:lnSpc>
                      </a:pPr>
                      <a:r>
                        <a:rPr sz="1400" b="0" i="0" lang="he-IL" altLang="en-US">
                          <a:solidFill>
                            <a:srgbClr val="3B3226"/>
                          </a:solidFill>
                          <a:latin typeface="Rubik"/>
                          <a:ea typeface="Rubik"/>
                          <a:cs typeface="Rubik"/>
                        </a:rPr>
                        <a:t>תבנית חיבור לאורי אצטרובל, ומעקב בבוחן הבא</a:t>
                      </a:r>
                    </a:p>
                  </a:txBody>
                  <a:tcPr marL="109728" marR="109728" marT="36576" marB="36576" anchor="ctr">
                    <a:solidFill>
                      <a:srgbClr val="FFFD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ctr">
                        <a:lnSpc>
                          <a:spcPct val="112000"/>
                        </a:lnSpc>
                      </a:pPr>
                      <a:r>
                        <a:rPr sz="1400" b="0" i="0" lang="he-IL" altLang="en-US">
                          <a:solidFill>
                            <a:srgbClr val="3B3226"/>
                          </a:solidFill>
                          <a:latin typeface="Rubik"/>
                          <a:ea typeface="Rubik"/>
                          <a:cs typeface="Rubik"/>
                        </a:rPr>
                        <a:t>15.2</a:t>
                      </a:r>
                    </a:p>
                  </a:txBody>
                  <a:tcPr marL="109728" marR="109728" marT="36576" marB="36576" anchor="ctr">
                    <a:solidFill>
                      <a:srgbClr val="FFFDF6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12000"/>
                        </a:lnSpc>
                      </a:pPr>
                      <a:r>
                        <a:rPr sz="1400" b="1" i="0" lang="he-IL" altLang="en-US">
                          <a:solidFill>
                            <a:srgbClr val="3B3226"/>
                          </a:solidFill>
                          <a:latin typeface="Rubik"/>
                          <a:ea typeface="Rubik"/>
                          <a:cs typeface="Rubik"/>
                        </a:rPr>
                        <a:t>המורה לביולוגיה</a:t>
                      </a:r>
                    </a:p>
                  </a:txBody>
                  <a:tcPr marL="109728" marR="109728" marT="36576" marB="36576" anchor="ctr">
                    <a:solidFill>
                      <a:srgbClr val="F6F0E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12000"/>
                        </a:lnSpc>
                      </a:pPr>
                      <a:r>
                        <a:rPr sz="1400" b="0" i="0" lang="he-IL" altLang="en-US">
                          <a:solidFill>
                            <a:srgbClr val="3B3226"/>
                          </a:solidFill>
                          <a:latin typeface="Rubik"/>
                          <a:ea typeface="Rubik"/>
                          <a:cs typeface="Rubik"/>
                        </a:rPr>
                        <a:t>בדיקת תוכנית העשרה מדעית למאיה מיקרוסקופ</a:t>
                      </a:r>
                    </a:p>
                  </a:txBody>
                  <a:tcPr marL="109728" marR="109728" marT="36576" marB="36576" anchor="ctr">
                    <a:solidFill>
                      <a:srgbClr val="F6F0E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ctr">
                        <a:lnSpc>
                          <a:spcPct val="112000"/>
                        </a:lnSpc>
                      </a:pPr>
                      <a:r>
                        <a:rPr sz="1400" b="0" i="0" lang="he-IL" altLang="en-US">
                          <a:solidFill>
                            <a:srgbClr val="3B3226"/>
                          </a:solidFill>
                          <a:latin typeface="Rubik"/>
                          <a:ea typeface="Rubik"/>
                          <a:cs typeface="Rubik"/>
                        </a:rPr>
                        <a:t>28.2</a:t>
                      </a:r>
                    </a:p>
                  </a:txBody>
                  <a:tcPr marL="109728" marR="109728" marT="36576" marB="36576" anchor="ctr">
                    <a:solidFill>
                      <a:srgbClr val="F6F0E3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12000"/>
                        </a:lnSpc>
                      </a:pPr>
                      <a:r>
                        <a:rPr sz="1400" b="1" i="0" lang="he-IL" altLang="en-US">
                          <a:solidFill>
                            <a:srgbClr val="3B3226"/>
                          </a:solidFill>
                          <a:latin typeface="Rubik"/>
                          <a:ea typeface="Rubik"/>
                          <a:cs typeface="Rubik"/>
                        </a:rPr>
                        <a:t>רכזת השכבה</a:t>
                      </a:r>
                    </a:p>
                  </a:txBody>
                  <a:tcPr marL="109728" marR="109728" marT="36576" marB="36576" anchor="ctr">
                    <a:solidFill>
                      <a:srgbClr val="FFFD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12000"/>
                        </a:lnSpc>
                      </a:pPr>
                      <a:r>
                        <a:rPr sz="1400" b="0" i="0" lang="he-IL" altLang="en-US">
                          <a:solidFill>
                            <a:srgbClr val="3B3226"/>
                          </a:solidFill>
                          <a:latin typeface="Rubik"/>
                          <a:ea typeface="Rubik"/>
                          <a:cs typeface="Rubik"/>
                        </a:rPr>
                        <a:t>לוח מבחנים לחודש מראש (בקשת הכיתה)</a:t>
                      </a:r>
                    </a:p>
                  </a:txBody>
                  <a:tcPr marL="109728" marR="109728" marT="36576" marB="36576" anchor="ctr">
                    <a:solidFill>
                      <a:srgbClr val="FFFD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ctr">
                        <a:lnSpc>
                          <a:spcPct val="112000"/>
                        </a:lnSpc>
                      </a:pPr>
                      <a:r>
                        <a:rPr sz="1400" b="0" i="0" lang="he-IL" altLang="en-US">
                          <a:solidFill>
                            <a:srgbClr val="3B3226"/>
                          </a:solidFill>
                          <a:latin typeface="Rubik"/>
                          <a:ea typeface="Rubik"/>
                          <a:cs typeface="Rubik"/>
                        </a:rPr>
                        <a:t>1.3</a:t>
                      </a:r>
                    </a:p>
                  </a:txBody>
                  <a:tcPr marL="109728" marR="109728" marT="36576" marB="36576" anchor="ctr">
                    <a:solidFill>
                      <a:srgbClr val="FFFDF6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22960" y="5833872"/>
            <a:ext cx="10515600" cy="347472"/>
          </a:xfrm>
          <a:prstGeom prst="rect">
            <a:avLst/>
          </a:prstGeom>
          <a:noFill/>
        </p:spPr>
        <p:txBody>
          <a:bodyPr wrap="square" lIns="73152" rIns="73152" tIns="51206" bIns="51206" anchor="ctr"/>
          <a:lstStyle/>
          <a:p>
            <a:pPr rtl="1" algn="r">
              <a:lnSpc>
                <a:spcPct val="112000"/>
              </a:lnSpc>
            </a:pPr>
            <a:r>
              <a:rPr sz="1200" b="0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כל שורה: אחראי/ת אחד/ת, פעולה אחת, תאריך אחד. בודקים את הטבלה בתחילת הישיבה הבאה.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17920" y="6437376"/>
            <a:ext cx="5486400" cy="310896"/>
          </a:xfrm>
          <a:prstGeom prst="rect">
            <a:avLst/>
          </a:prstGeom>
          <a:noFill/>
        </p:spPr>
        <p:txBody>
          <a:bodyPr wrap="square" lIns="73152" rIns="73152" tIns="51206" bIns="51206" anchor="ctr"/>
          <a:lstStyle/>
          <a:p>
            <a:pPr rtl="1" algn="r">
              <a:lnSpc>
                <a:spcPct val="112000"/>
              </a:lnSpc>
            </a:pPr>
            <a:r>
              <a:rPr sz="1000" b="0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י״ב 13 · ישיבה פדגוגית · מחצית א׳ תשפ״ז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6437376"/>
            <a:ext cx="5486400" cy="310896"/>
          </a:xfrm>
          <a:prstGeom prst="rect">
            <a:avLst/>
          </a:prstGeom>
          <a:noFill/>
        </p:spPr>
        <p:txBody>
          <a:bodyPr wrap="square" lIns="73152" rIns="73152" tIns="51206" bIns="51206" anchor="ctr"/>
          <a:lstStyle/>
          <a:p>
            <a:pPr rtl="1" algn="l">
              <a:lnSpc>
                <a:spcPct val="112000"/>
              </a:lnSpc>
            </a:pPr>
            <a:r>
              <a:rPr sz="1000" b="0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דוגמה בלבד, כל השמות והנתונים בדויים  ·  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 rot="21528000">
            <a:off x="2194560" y="1463040"/>
            <a:ext cx="7772400" cy="2743200"/>
          </a:xfrm>
          <a:prstGeom prst="rect">
            <a:avLst/>
          </a:prstGeom>
          <a:solidFill>
            <a:srgbClr val="CDE8F6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rtl="1" algn="ctr">
              <a:lnSpc>
                <a:spcPct val="105000"/>
              </a:lnSpc>
              <a:spcAft>
                <a:spcPts val="800"/>
              </a:spcAft>
            </a:pPr>
            <a:r>
              <a:rPr sz="3400" b="1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הוכן ע״י חגית ברגמן ו-TAB</a:t>
            </a:r>
          </a:p>
          <a:p>
            <a:pPr rtl="1" algn="ctr">
              <a:lnSpc>
                <a:spcPct val="112000"/>
              </a:lnSpc>
            </a:pPr>
            <a:r>
              <a:rPr sz="2100" b="0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(עוזר אישי מבוסס בינה מלאכותית)</a:t>
            </a:r>
          </a:p>
        </p:txBody>
      </p:sp>
      <p:sp>
        <p:nvSpPr>
          <p:cNvPr id="3" name="Rectangle 2"/>
          <p:cNvSpPr/>
          <p:nvPr/>
        </p:nvSpPr>
        <p:spPr>
          <a:xfrm rot="21348000">
            <a:off x="5577840" y="1344168"/>
            <a:ext cx="1005840" cy="274320"/>
          </a:xfrm>
          <a:prstGeom prst="rect">
            <a:avLst/>
          </a:prstGeom>
          <a:solidFill>
            <a:srgbClr val="F7F3E6">
              <a:alpha val="7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Rectangle 3"/>
          <p:cNvSpPr/>
          <p:nvPr/>
        </p:nvSpPr>
        <p:spPr>
          <a:xfrm rot="90000">
            <a:off x="3291840" y="4572000"/>
            <a:ext cx="5577840" cy="1188720"/>
          </a:xfrm>
          <a:prstGeom prst="rect">
            <a:avLst/>
          </a:prstGeom>
          <a:solidFill>
            <a:srgbClr val="FFF1A8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329184" bIns="115214"/>
          <a:lstStyle/>
          <a:p>
            <a:pPr rtl="1" algn="ctr">
              <a:lnSpc>
                <a:spcPct val="115000"/>
              </a:lnSpc>
            </a:pPr>
            <a:r>
              <a:rPr sz="1500" b="0" i="0" lang="he-IL" altLang="en-US">
                <a:solidFill>
                  <a:srgbClr val="3B3226"/>
                </a:solidFill>
                <a:latin typeface="Playpen Sans Hebrew"/>
                <a:ea typeface="Playpen Sans Hebrew"/>
                <a:cs typeface="Playpen Sans Hebrew"/>
              </a:rPr>
              <a:t>מצגת לדוגמה למדריך למחנך · כל השמות והנתונים בדויים</a:t>
            </a:r>
          </a:p>
        </p:txBody>
      </p:sp>
      <p:sp>
        <p:nvSpPr>
          <p:cNvPr id="5" name="Oval 4"/>
          <p:cNvSpPr/>
          <p:nvPr/>
        </p:nvSpPr>
        <p:spPr>
          <a:xfrm>
            <a:off x="5980176" y="4626864"/>
            <a:ext cx="201168" cy="201168"/>
          </a:xfrm>
          <a:prstGeom prst="ellipse">
            <a:avLst/>
          </a:prstGeom>
          <a:solidFill>
            <a:srgbClr val="E2483D"/>
          </a:solidFill>
          <a:ln>
            <a:noFill/>
          </a:ln>
          <a:effectLst>
            <a:outerShdw blurRad="88900" dist="50800" dir="5400000" algn="t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6217920" y="6437376"/>
            <a:ext cx="5486400" cy="310896"/>
          </a:xfrm>
          <a:prstGeom prst="rect">
            <a:avLst/>
          </a:prstGeom>
          <a:noFill/>
        </p:spPr>
        <p:txBody>
          <a:bodyPr wrap="square" lIns="73152" rIns="73152" tIns="51206" bIns="51206" anchor="ctr"/>
          <a:lstStyle/>
          <a:p>
            <a:pPr rtl="1" algn="r">
              <a:lnSpc>
                <a:spcPct val="112000"/>
              </a:lnSpc>
            </a:pPr>
            <a:r>
              <a:rPr sz="1000" b="0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י״ב 13 · ישיבה פדגוגית · מחצית א׳ תשפ״ז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437376"/>
            <a:ext cx="5486400" cy="310896"/>
          </a:xfrm>
          <a:prstGeom prst="rect">
            <a:avLst/>
          </a:prstGeom>
          <a:noFill/>
        </p:spPr>
        <p:txBody>
          <a:bodyPr wrap="square" lIns="73152" rIns="73152" tIns="51206" bIns="51206" anchor="ctr"/>
          <a:lstStyle/>
          <a:p>
            <a:pPr rtl="1" algn="l">
              <a:lnSpc>
                <a:spcPct val="112000"/>
              </a:lnSpc>
            </a:pPr>
            <a:r>
              <a:rPr sz="1000" b="0" i="0" lang="he-IL" altLang="en-US">
                <a:solidFill>
                  <a:srgbClr val="6B5D4A"/>
                </a:solidFill>
                <a:latin typeface="Rubik"/>
                <a:ea typeface="Rubik"/>
                <a:cs typeface="Rubik"/>
              </a:rPr>
              <a:t>דוגמה בלבד, כל השמות והנתונים בדויים  ·  14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